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5"/>
  </p:notesMasterIdLst>
  <p:handoutMasterIdLst>
    <p:handoutMasterId r:id="rId56"/>
  </p:handoutMasterIdLst>
  <p:sldIdLst>
    <p:sldId id="256" r:id="rId2"/>
    <p:sldId id="327" r:id="rId3"/>
    <p:sldId id="307" r:id="rId4"/>
    <p:sldId id="308" r:id="rId5"/>
    <p:sldId id="259" r:id="rId6"/>
    <p:sldId id="279" r:id="rId7"/>
    <p:sldId id="260" r:id="rId8"/>
    <p:sldId id="262" r:id="rId9"/>
    <p:sldId id="263" r:id="rId10"/>
    <p:sldId id="309" r:id="rId11"/>
    <p:sldId id="310" r:id="rId12"/>
    <p:sldId id="265" r:id="rId13"/>
    <p:sldId id="266" r:id="rId14"/>
    <p:sldId id="273" r:id="rId15"/>
    <p:sldId id="274" r:id="rId16"/>
    <p:sldId id="284" r:id="rId17"/>
    <p:sldId id="338" r:id="rId18"/>
    <p:sldId id="312" r:id="rId19"/>
    <p:sldId id="313" r:id="rId20"/>
    <p:sldId id="286" r:id="rId21"/>
    <p:sldId id="287" r:id="rId22"/>
    <p:sldId id="295" r:id="rId23"/>
    <p:sldId id="288" r:id="rId24"/>
    <p:sldId id="289" r:id="rId25"/>
    <p:sldId id="291" r:id="rId26"/>
    <p:sldId id="292" r:id="rId27"/>
    <p:sldId id="293" r:id="rId28"/>
    <p:sldId id="294" r:id="rId29"/>
    <p:sldId id="315" r:id="rId30"/>
    <p:sldId id="316" r:id="rId31"/>
    <p:sldId id="317" r:id="rId32"/>
    <p:sldId id="314" r:id="rId33"/>
    <p:sldId id="296" r:id="rId34"/>
    <p:sldId id="275" r:id="rId35"/>
    <p:sldId id="276" r:id="rId36"/>
    <p:sldId id="277" r:id="rId37"/>
    <p:sldId id="278" r:id="rId38"/>
    <p:sldId id="328" r:id="rId39"/>
    <p:sldId id="297" r:id="rId40"/>
    <p:sldId id="329" r:id="rId41"/>
    <p:sldId id="330" r:id="rId42"/>
    <p:sldId id="331" r:id="rId43"/>
    <p:sldId id="318" r:id="rId44"/>
    <p:sldId id="319" r:id="rId45"/>
    <p:sldId id="320" r:id="rId46"/>
    <p:sldId id="324" r:id="rId47"/>
    <p:sldId id="332" r:id="rId48"/>
    <p:sldId id="306" r:id="rId49"/>
    <p:sldId id="336" r:id="rId50"/>
    <p:sldId id="337" r:id="rId51"/>
    <p:sldId id="333" r:id="rId52"/>
    <p:sldId id="334" r:id="rId53"/>
    <p:sldId id="335"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50" autoAdjust="0"/>
    <p:restoredTop sz="71833" autoAdjust="0"/>
  </p:normalViewPr>
  <p:slideViewPr>
    <p:cSldViewPr snapToGrid="0">
      <p:cViewPr varScale="1">
        <p:scale>
          <a:sx n="64" d="100"/>
          <a:sy n="64" d="100"/>
        </p:scale>
        <p:origin x="1494" y="72"/>
      </p:cViewPr>
      <p:guideLst/>
    </p:cSldViewPr>
  </p:slideViewPr>
  <p:notesTextViewPr>
    <p:cViewPr>
      <p:scale>
        <a:sx n="1" d="1"/>
        <a:sy n="1" d="1"/>
      </p:scale>
      <p:origin x="0" y="0"/>
    </p:cViewPr>
  </p:notesTextViewPr>
  <p:notesViewPr>
    <p:cSldViewPr snapToGrid="0">
      <p:cViewPr varScale="1">
        <p:scale>
          <a:sx n="55" d="100"/>
          <a:sy n="55" d="100"/>
        </p:scale>
        <p:origin x="286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5CA743-C007-4CED-8A32-401345171745}"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s-CO"/>
        </a:p>
      </dgm:t>
    </dgm:pt>
    <dgm:pt modelId="{FF29D997-5E17-4B1A-9C65-387A7DE38583}">
      <dgm:prSet phldrT="[Texto]"/>
      <dgm:spPr/>
      <dgm:t>
        <a:bodyPr/>
        <a:lstStyle/>
        <a:p>
          <a:r>
            <a:rPr lang="es-CO" dirty="0"/>
            <a:t>1</a:t>
          </a:r>
        </a:p>
      </dgm:t>
    </dgm:pt>
    <dgm:pt modelId="{18A3F418-DBBF-43B4-9077-B4352CE2E1DB}" type="parTrans" cxnId="{D92C928F-8855-4DAA-AC16-02C4E7AF8B53}">
      <dgm:prSet/>
      <dgm:spPr/>
      <dgm:t>
        <a:bodyPr/>
        <a:lstStyle/>
        <a:p>
          <a:endParaRPr lang="es-CO"/>
        </a:p>
      </dgm:t>
    </dgm:pt>
    <dgm:pt modelId="{EC38D041-1EF1-43E6-9F92-EE621AA97F17}" type="sibTrans" cxnId="{D92C928F-8855-4DAA-AC16-02C4E7AF8B53}">
      <dgm:prSet/>
      <dgm:spPr/>
      <dgm:t>
        <a:bodyPr/>
        <a:lstStyle/>
        <a:p>
          <a:endParaRPr lang="es-CO"/>
        </a:p>
      </dgm:t>
    </dgm:pt>
    <dgm:pt modelId="{DD4A75FF-C756-418E-ABC1-B7387EB9496F}">
      <dgm:prSet phldrT="[Texto]"/>
      <dgm:spPr/>
      <dgm:t>
        <a:bodyPr/>
        <a:lstStyle/>
        <a:p>
          <a:r>
            <a:rPr lang="en-US" dirty="0"/>
            <a:t>Detection of Bitcoin miners from network measurements</a:t>
          </a:r>
          <a:endParaRPr lang="es-CO" dirty="0"/>
        </a:p>
      </dgm:t>
    </dgm:pt>
    <dgm:pt modelId="{A9402F63-37E4-4A83-8654-0C9B8FEB6D80}" type="parTrans" cxnId="{DC0594BF-19EA-4753-8760-28BED7628E7B}">
      <dgm:prSet/>
      <dgm:spPr/>
      <dgm:t>
        <a:bodyPr/>
        <a:lstStyle/>
        <a:p>
          <a:endParaRPr lang="es-CO"/>
        </a:p>
      </dgm:t>
    </dgm:pt>
    <dgm:pt modelId="{0D5E7DA1-2F25-4C03-BCEF-2262C3903C4C}" type="sibTrans" cxnId="{DC0594BF-19EA-4753-8760-28BED7628E7B}">
      <dgm:prSet/>
      <dgm:spPr/>
      <dgm:t>
        <a:bodyPr/>
        <a:lstStyle/>
        <a:p>
          <a:endParaRPr lang="es-CO"/>
        </a:p>
      </dgm:t>
    </dgm:pt>
    <dgm:pt modelId="{B88338A7-83A0-4336-84F2-3EF6A5742CAB}">
      <dgm:prSet phldrT="[Texto]"/>
      <dgm:spPr/>
      <dgm:t>
        <a:bodyPr/>
        <a:lstStyle/>
        <a:p>
          <a:r>
            <a:rPr lang="es-CO" dirty="0"/>
            <a:t>2</a:t>
          </a:r>
        </a:p>
      </dgm:t>
    </dgm:pt>
    <dgm:pt modelId="{1AD5386D-D32D-4D4C-B578-389D790DDE28}" type="parTrans" cxnId="{4CCA4C5D-AC32-4854-AC14-84ED673ABB5F}">
      <dgm:prSet/>
      <dgm:spPr/>
      <dgm:t>
        <a:bodyPr/>
        <a:lstStyle/>
        <a:p>
          <a:endParaRPr lang="es-CO"/>
        </a:p>
      </dgm:t>
    </dgm:pt>
    <dgm:pt modelId="{F03F6677-2623-432B-BD78-FED808B1D474}" type="sibTrans" cxnId="{4CCA4C5D-AC32-4854-AC14-84ED673ABB5F}">
      <dgm:prSet/>
      <dgm:spPr/>
      <dgm:t>
        <a:bodyPr/>
        <a:lstStyle/>
        <a:p>
          <a:endParaRPr lang="es-CO"/>
        </a:p>
      </dgm:t>
    </dgm:pt>
    <dgm:pt modelId="{50791797-A824-4793-B446-324D2F24C539}">
      <dgm:prSet phldrT="[Texto]"/>
      <dgm:spPr/>
      <dgm:t>
        <a:bodyPr/>
        <a:lstStyle/>
        <a:p>
          <a:r>
            <a:rPr lang="en-US" dirty="0"/>
            <a:t>How You Get Shot in the Back: A Systematical Study about </a:t>
          </a:r>
          <a:r>
            <a:rPr lang="en-US" dirty="0" err="1"/>
            <a:t>Cryptojacking</a:t>
          </a:r>
          <a:r>
            <a:rPr lang="en-US" dirty="0"/>
            <a:t> in the Real World</a:t>
          </a:r>
          <a:endParaRPr lang="es-CO" dirty="0"/>
        </a:p>
      </dgm:t>
    </dgm:pt>
    <dgm:pt modelId="{698B6AB9-9436-40D6-8D6C-9DB92C064325}" type="parTrans" cxnId="{5D90705D-0595-4133-BE06-415E53C49268}">
      <dgm:prSet/>
      <dgm:spPr/>
      <dgm:t>
        <a:bodyPr/>
        <a:lstStyle/>
        <a:p>
          <a:endParaRPr lang="es-CO"/>
        </a:p>
      </dgm:t>
    </dgm:pt>
    <dgm:pt modelId="{59D2D530-B18A-439D-8B47-C548B22AACF3}" type="sibTrans" cxnId="{5D90705D-0595-4133-BE06-415E53C49268}">
      <dgm:prSet/>
      <dgm:spPr/>
      <dgm:t>
        <a:bodyPr/>
        <a:lstStyle/>
        <a:p>
          <a:endParaRPr lang="es-CO"/>
        </a:p>
      </dgm:t>
    </dgm:pt>
    <dgm:pt modelId="{D67CFBF4-A2D6-4B2A-9372-D4CAB5F31987}">
      <dgm:prSet phldrT="[Texto]"/>
      <dgm:spPr/>
      <dgm:t>
        <a:bodyPr/>
        <a:lstStyle/>
        <a:p>
          <a:r>
            <a:rPr lang="es-CO" dirty="0"/>
            <a:t>3</a:t>
          </a:r>
        </a:p>
      </dgm:t>
    </dgm:pt>
    <dgm:pt modelId="{46522A2C-6A8C-40DB-945A-A4B5DE811436}" type="parTrans" cxnId="{AE6C9578-ABEF-43F0-ADC0-E33050A1E245}">
      <dgm:prSet/>
      <dgm:spPr/>
      <dgm:t>
        <a:bodyPr/>
        <a:lstStyle/>
        <a:p>
          <a:endParaRPr lang="es-CO"/>
        </a:p>
      </dgm:t>
    </dgm:pt>
    <dgm:pt modelId="{C4308DAF-8E06-42BD-BF98-724EAA7EDF90}" type="sibTrans" cxnId="{AE6C9578-ABEF-43F0-ADC0-E33050A1E245}">
      <dgm:prSet/>
      <dgm:spPr/>
      <dgm:t>
        <a:bodyPr/>
        <a:lstStyle/>
        <a:p>
          <a:endParaRPr lang="es-CO"/>
        </a:p>
      </dgm:t>
    </dgm:pt>
    <dgm:pt modelId="{C11E0B01-9E2A-4FB8-9790-1482CE4FD2B0}">
      <dgm:prSet phldrT="[Texto]"/>
      <dgm:spPr/>
      <dgm:t>
        <a:bodyPr/>
        <a:lstStyle/>
        <a:p>
          <a:r>
            <a:rPr lang="en-US" dirty="0"/>
            <a:t>The Browsers Strike Back: Countering </a:t>
          </a:r>
          <a:r>
            <a:rPr lang="en-US" dirty="0" err="1"/>
            <a:t>Cryptojacking</a:t>
          </a:r>
          <a:r>
            <a:rPr lang="en-US" dirty="0"/>
            <a:t> and Parasitic Miners on the Web</a:t>
          </a:r>
          <a:endParaRPr lang="es-CO" dirty="0"/>
        </a:p>
      </dgm:t>
    </dgm:pt>
    <dgm:pt modelId="{DE6C72BD-4C45-42E2-A07D-3CA2204C8460}" type="parTrans" cxnId="{543F304B-6C4D-41C4-93C1-A788878ADB07}">
      <dgm:prSet/>
      <dgm:spPr/>
      <dgm:t>
        <a:bodyPr/>
        <a:lstStyle/>
        <a:p>
          <a:endParaRPr lang="es-CO"/>
        </a:p>
      </dgm:t>
    </dgm:pt>
    <dgm:pt modelId="{78F8A8E4-3B9E-48EF-B7C1-62E56633A752}" type="sibTrans" cxnId="{543F304B-6C4D-41C4-93C1-A788878ADB07}">
      <dgm:prSet/>
      <dgm:spPr/>
      <dgm:t>
        <a:bodyPr/>
        <a:lstStyle/>
        <a:p>
          <a:endParaRPr lang="es-CO"/>
        </a:p>
      </dgm:t>
    </dgm:pt>
    <dgm:pt modelId="{46D43C58-60B7-4C8D-AD6B-BF20DA9698E6}">
      <dgm:prSet phldrT="[Texto]"/>
      <dgm:spPr/>
      <dgm:t>
        <a:bodyPr/>
        <a:lstStyle/>
        <a:p>
          <a:r>
            <a:rPr lang="es-CO" dirty="0"/>
            <a:t>4</a:t>
          </a:r>
        </a:p>
      </dgm:t>
    </dgm:pt>
    <dgm:pt modelId="{9C23D6C3-26C3-49D9-857F-0C134BBD540A}" type="parTrans" cxnId="{862AFBB1-7171-454F-8E5A-53F2BE8FAE0E}">
      <dgm:prSet/>
      <dgm:spPr/>
      <dgm:t>
        <a:bodyPr/>
        <a:lstStyle/>
        <a:p>
          <a:endParaRPr lang="es-CO"/>
        </a:p>
      </dgm:t>
    </dgm:pt>
    <dgm:pt modelId="{28E8F494-A335-4D23-BE62-19C07742F338}" type="sibTrans" cxnId="{862AFBB1-7171-454F-8E5A-53F2BE8FAE0E}">
      <dgm:prSet/>
      <dgm:spPr/>
      <dgm:t>
        <a:bodyPr/>
        <a:lstStyle/>
        <a:p>
          <a:endParaRPr lang="es-CO"/>
        </a:p>
      </dgm:t>
    </dgm:pt>
    <dgm:pt modelId="{1CC3E374-5B53-40DE-8B04-67AB2397EDA8}">
      <dgm:prSet/>
      <dgm:spPr/>
      <dgm:t>
        <a:bodyPr/>
        <a:lstStyle/>
        <a:p>
          <a:r>
            <a:rPr lang="en-US" dirty="0"/>
            <a:t>Detecting cryptocurrency miners with NetFlow IPFIX network measurements</a:t>
          </a:r>
          <a:endParaRPr lang="es-CO" dirty="0"/>
        </a:p>
      </dgm:t>
    </dgm:pt>
    <dgm:pt modelId="{7A4DF903-AE4A-46F4-8106-8A0A9ECAE338}" type="parTrans" cxnId="{3F235005-B25B-4D2A-A8CE-064EE7DBCD78}">
      <dgm:prSet/>
      <dgm:spPr/>
      <dgm:t>
        <a:bodyPr/>
        <a:lstStyle/>
        <a:p>
          <a:endParaRPr lang="es-CO"/>
        </a:p>
      </dgm:t>
    </dgm:pt>
    <dgm:pt modelId="{02577E3C-C9D0-46E0-BD65-637B692E40C5}" type="sibTrans" cxnId="{3F235005-B25B-4D2A-A8CE-064EE7DBCD78}">
      <dgm:prSet/>
      <dgm:spPr/>
      <dgm:t>
        <a:bodyPr/>
        <a:lstStyle/>
        <a:p>
          <a:endParaRPr lang="es-CO"/>
        </a:p>
      </dgm:t>
    </dgm:pt>
    <dgm:pt modelId="{C8B43FCA-1564-4F2A-845A-100E9B123538}">
      <dgm:prSet/>
      <dgm:spPr/>
      <dgm:t>
        <a:bodyPr/>
        <a:lstStyle/>
        <a:p>
          <a:r>
            <a:rPr lang="es-CO" dirty="0"/>
            <a:t>5</a:t>
          </a:r>
        </a:p>
      </dgm:t>
    </dgm:pt>
    <dgm:pt modelId="{201B354C-4C7A-4EBA-B68C-7CA0C14A02C5}" type="parTrans" cxnId="{39C85945-DC0A-4B72-9864-158DB6B46315}">
      <dgm:prSet/>
      <dgm:spPr/>
      <dgm:t>
        <a:bodyPr/>
        <a:lstStyle/>
        <a:p>
          <a:endParaRPr lang="es-CO"/>
        </a:p>
      </dgm:t>
    </dgm:pt>
    <dgm:pt modelId="{FF977466-C03C-4454-8C7E-CC2676614729}" type="sibTrans" cxnId="{39C85945-DC0A-4B72-9864-158DB6B46315}">
      <dgm:prSet/>
      <dgm:spPr/>
      <dgm:t>
        <a:bodyPr/>
        <a:lstStyle/>
        <a:p>
          <a:endParaRPr lang="es-CO"/>
        </a:p>
      </dgm:t>
    </dgm:pt>
    <dgm:pt modelId="{66C745D6-2E42-404E-8B69-F8B02A6289A2}">
      <dgm:prSet/>
      <dgm:spPr/>
      <dgm:t>
        <a:bodyPr/>
        <a:lstStyle/>
        <a:p>
          <a:r>
            <a:rPr lang="en-US"/>
            <a:t>Dine and Dash: Static, Dynamic, and Economic Analysis of In-Browser Cryptojacking</a:t>
          </a:r>
          <a:endParaRPr lang="es-CO"/>
        </a:p>
      </dgm:t>
    </dgm:pt>
    <dgm:pt modelId="{470E6B53-7C55-4EA7-8C8D-5305D75B0BB3}" type="parTrans" cxnId="{FE7EF111-20CC-4AF0-A63C-3F853EE2BD1E}">
      <dgm:prSet/>
      <dgm:spPr/>
      <dgm:t>
        <a:bodyPr/>
        <a:lstStyle/>
        <a:p>
          <a:endParaRPr lang="es-CO"/>
        </a:p>
      </dgm:t>
    </dgm:pt>
    <dgm:pt modelId="{32447582-A2EA-4D4E-8110-D3A2E79D4856}" type="sibTrans" cxnId="{FE7EF111-20CC-4AF0-A63C-3F853EE2BD1E}">
      <dgm:prSet/>
      <dgm:spPr/>
      <dgm:t>
        <a:bodyPr/>
        <a:lstStyle/>
        <a:p>
          <a:endParaRPr lang="es-CO"/>
        </a:p>
      </dgm:t>
    </dgm:pt>
    <dgm:pt modelId="{EBAAA846-5A05-4610-884A-60D60B816050}" type="pres">
      <dgm:prSet presAssocID="{665CA743-C007-4CED-8A32-401345171745}" presName="linearFlow" presStyleCnt="0">
        <dgm:presLayoutVars>
          <dgm:dir/>
          <dgm:animLvl val="lvl"/>
          <dgm:resizeHandles val="exact"/>
        </dgm:presLayoutVars>
      </dgm:prSet>
      <dgm:spPr/>
    </dgm:pt>
    <dgm:pt modelId="{46963A1D-1065-4AB6-84EE-1CBD42094661}" type="pres">
      <dgm:prSet presAssocID="{FF29D997-5E17-4B1A-9C65-387A7DE38583}" presName="composite" presStyleCnt="0"/>
      <dgm:spPr/>
    </dgm:pt>
    <dgm:pt modelId="{006AF6DE-E451-452F-B972-983410F1F7C4}" type="pres">
      <dgm:prSet presAssocID="{FF29D997-5E17-4B1A-9C65-387A7DE38583}" presName="parentText" presStyleLbl="alignNode1" presStyleIdx="0" presStyleCnt="5">
        <dgm:presLayoutVars>
          <dgm:chMax val="1"/>
          <dgm:bulletEnabled val="1"/>
        </dgm:presLayoutVars>
      </dgm:prSet>
      <dgm:spPr/>
    </dgm:pt>
    <dgm:pt modelId="{A15CD6AA-00E1-49A1-9175-2EAAB9403A15}" type="pres">
      <dgm:prSet presAssocID="{FF29D997-5E17-4B1A-9C65-387A7DE38583}" presName="descendantText" presStyleLbl="alignAcc1" presStyleIdx="0" presStyleCnt="5">
        <dgm:presLayoutVars>
          <dgm:bulletEnabled val="1"/>
        </dgm:presLayoutVars>
      </dgm:prSet>
      <dgm:spPr/>
    </dgm:pt>
    <dgm:pt modelId="{A08F963D-8058-4509-9423-02661BC5F842}" type="pres">
      <dgm:prSet presAssocID="{EC38D041-1EF1-43E6-9F92-EE621AA97F17}" presName="sp" presStyleCnt="0"/>
      <dgm:spPr/>
    </dgm:pt>
    <dgm:pt modelId="{C992F639-7DD6-4DBE-9179-38A0FA505EBB}" type="pres">
      <dgm:prSet presAssocID="{B88338A7-83A0-4336-84F2-3EF6A5742CAB}" presName="composite" presStyleCnt="0"/>
      <dgm:spPr/>
    </dgm:pt>
    <dgm:pt modelId="{5E642EE8-A3D8-47C6-BAA9-960E4D075746}" type="pres">
      <dgm:prSet presAssocID="{B88338A7-83A0-4336-84F2-3EF6A5742CAB}" presName="parentText" presStyleLbl="alignNode1" presStyleIdx="1" presStyleCnt="5">
        <dgm:presLayoutVars>
          <dgm:chMax val="1"/>
          <dgm:bulletEnabled val="1"/>
        </dgm:presLayoutVars>
      </dgm:prSet>
      <dgm:spPr/>
    </dgm:pt>
    <dgm:pt modelId="{102BE98B-C40F-461B-BD87-8AC4D9575C83}" type="pres">
      <dgm:prSet presAssocID="{B88338A7-83A0-4336-84F2-3EF6A5742CAB}" presName="descendantText" presStyleLbl="alignAcc1" presStyleIdx="1" presStyleCnt="5">
        <dgm:presLayoutVars>
          <dgm:bulletEnabled val="1"/>
        </dgm:presLayoutVars>
      </dgm:prSet>
      <dgm:spPr/>
    </dgm:pt>
    <dgm:pt modelId="{2241385A-8135-4104-BE34-BD7AA1FCE230}" type="pres">
      <dgm:prSet presAssocID="{F03F6677-2623-432B-BD78-FED808B1D474}" presName="sp" presStyleCnt="0"/>
      <dgm:spPr/>
    </dgm:pt>
    <dgm:pt modelId="{9699195F-0108-45EA-9055-6F0DC9C6ED9C}" type="pres">
      <dgm:prSet presAssocID="{D67CFBF4-A2D6-4B2A-9372-D4CAB5F31987}" presName="composite" presStyleCnt="0"/>
      <dgm:spPr/>
    </dgm:pt>
    <dgm:pt modelId="{C82B705F-F2F9-485D-9790-0720DB4F641E}" type="pres">
      <dgm:prSet presAssocID="{D67CFBF4-A2D6-4B2A-9372-D4CAB5F31987}" presName="parentText" presStyleLbl="alignNode1" presStyleIdx="2" presStyleCnt="5">
        <dgm:presLayoutVars>
          <dgm:chMax val="1"/>
          <dgm:bulletEnabled val="1"/>
        </dgm:presLayoutVars>
      </dgm:prSet>
      <dgm:spPr/>
    </dgm:pt>
    <dgm:pt modelId="{11306857-C48B-46CE-87CE-2567CEAF9FAE}" type="pres">
      <dgm:prSet presAssocID="{D67CFBF4-A2D6-4B2A-9372-D4CAB5F31987}" presName="descendantText" presStyleLbl="alignAcc1" presStyleIdx="2" presStyleCnt="5">
        <dgm:presLayoutVars>
          <dgm:bulletEnabled val="1"/>
        </dgm:presLayoutVars>
      </dgm:prSet>
      <dgm:spPr/>
    </dgm:pt>
    <dgm:pt modelId="{756E23C2-E16A-47BB-A7EA-34DE713AC92F}" type="pres">
      <dgm:prSet presAssocID="{C4308DAF-8E06-42BD-BF98-724EAA7EDF90}" presName="sp" presStyleCnt="0"/>
      <dgm:spPr/>
    </dgm:pt>
    <dgm:pt modelId="{8D278CA4-4072-4B17-BD55-55B1A5A6158D}" type="pres">
      <dgm:prSet presAssocID="{46D43C58-60B7-4C8D-AD6B-BF20DA9698E6}" presName="composite" presStyleCnt="0"/>
      <dgm:spPr/>
    </dgm:pt>
    <dgm:pt modelId="{E2DDE940-D26A-4820-9418-B616BA93F859}" type="pres">
      <dgm:prSet presAssocID="{46D43C58-60B7-4C8D-AD6B-BF20DA9698E6}" presName="parentText" presStyleLbl="alignNode1" presStyleIdx="3" presStyleCnt="5">
        <dgm:presLayoutVars>
          <dgm:chMax val="1"/>
          <dgm:bulletEnabled val="1"/>
        </dgm:presLayoutVars>
      </dgm:prSet>
      <dgm:spPr/>
    </dgm:pt>
    <dgm:pt modelId="{E0052F8A-F298-4B1A-8C65-B66146E5B34C}" type="pres">
      <dgm:prSet presAssocID="{46D43C58-60B7-4C8D-AD6B-BF20DA9698E6}" presName="descendantText" presStyleLbl="alignAcc1" presStyleIdx="3" presStyleCnt="5">
        <dgm:presLayoutVars>
          <dgm:bulletEnabled val="1"/>
        </dgm:presLayoutVars>
      </dgm:prSet>
      <dgm:spPr/>
    </dgm:pt>
    <dgm:pt modelId="{154956C1-0916-4C25-B78D-EE4DDF4A03C5}" type="pres">
      <dgm:prSet presAssocID="{28E8F494-A335-4D23-BE62-19C07742F338}" presName="sp" presStyleCnt="0"/>
      <dgm:spPr/>
    </dgm:pt>
    <dgm:pt modelId="{6BF536D6-8E99-4DB5-8C2A-3643B32C01C6}" type="pres">
      <dgm:prSet presAssocID="{C8B43FCA-1564-4F2A-845A-100E9B123538}" presName="composite" presStyleCnt="0"/>
      <dgm:spPr/>
    </dgm:pt>
    <dgm:pt modelId="{9C55AEB1-505C-415C-A71C-9799C80709E7}" type="pres">
      <dgm:prSet presAssocID="{C8B43FCA-1564-4F2A-845A-100E9B123538}" presName="parentText" presStyleLbl="alignNode1" presStyleIdx="4" presStyleCnt="5">
        <dgm:presLayoutVars>
          <dgm:chMax val="1"/>
          <dgm:bulletEnabled val="1"/>
        </dgm:presLayoutVars>
      </dgm:prSet>
      <dgm:spPr/>
    </dgm:pt>
    <dgm:pt modelId="{65A9DFD7-9409-4CCD-B12D-C3A049634F93}" type="pres">
      <dgm:prSet presAssocID="{C8B43FCA-1564-4F2A-845A-100E9B123538}" presName="descendantText" presStyleLbl="alignAcc1" presStyleIdx="4" presStyleCnt="5">
        <dgm:presLayoutVars>
          <dgm:bulletEnabled val="1"/>
        </dgm:presLayoutVars>
      </dgm:prSet>
      <dgm:spPr/>
    </dgm:pt>
  </dgm:ptLst>
  <dgm:cxnLst>
    <dgm:cxn modelId="{3F235005-B25B-4D2A-A8CE-064EE7DBCD78}" srcId="{46D43C58-60B7-4C8D-AD6B-BF20DA9698E6}" destId="{1CC3E374-5B53-40DE-8B04-67AB2397EDA8}" srcOrd="0" destOrd="0" parTransId="{7A4DF903-AE4A-46F4-8106-8A0A9ECAE338}" sibTransId="{02577E3C-C9D0-46E0-BD65-637B692E40C5}"/>
    <dgm:cxn modelId="{FE7EF111-20CC-4AF0-A63C-3F853EE2BD1E}" srcId="{C8B43FCA-1564-4F2A-845A-100E9B123538}" destId="{66C745D6-2E42-404E-8B69-F8B02A6289A2}" srcOrd="0" destOrd="0" parTransId="{470E6B53-7C55-4EA7-8C8D-5305D75B0BB3}" sibTransId="{32447582-A2EA-4D4E-8110-D3A2E79D4856}"/>
    <dgm:cxn modelId="{01E6A815-1470-4CD0-82FF-F2423E13E8CF}" type="presOf" srcId="{FF29D997-5E17-4B1A-9C65-387A7DE38583}" destId="{006AF6DE-E451-452F-B972-983410F1F7C4}" srcOrd="0" destOrd="0" presId="urn:microsoft.com/office/officeart/2005/8/layout/chevron2"/>
    <dgm:cxn modelId="{B1E8C536-F69B-47AA-B21B-927CD034099E}" type="presOf" srcId="{50791797-A824-4793-B446-324D2F24C539}" destId="{102BE98B-C40F-461B-BD87-8AC4D9575C83}" srcOrd="0" destOrd="0" presId="urn:microsoft.com/office/officeart/2005/8/layout/chevron2"/>
    <dgm:cxn modelId="{C7B6E13C-D654-49B5-9483-1C4993165031}" type="presOf" srcId="{B88338A7-83A0-4336-84F2-3EF6A5742CAB}" destId="{5E642EE8-A3D8-47C6-BAA9-960E4D075746}" srcOrd="0" destOrd="0" presId="urn:microsoft.com/office/officeart/2005/8/layout/chevron2"/>
    <dgm:cxn modelId="{4CCA4C5D-AC32-4854-AC14-84ED673ABB5F}" srcId="{665CA743-C007-4CED-8A32-401345171745}" destId="{B88338A7-83A0-4336-84F2-3EF6A5742CAB}" srcOrd="1" destOrd="0" parTransId="{1AD5386D-D32D-4D4C-B578-389D790DDE28}" sibTransId="{F03F6677-2623-432B-BD78-FED808B1D474}"/>
    <dgm:cxn modelId="{5D90705D-0595-4133-BE06-415E53C49268}" srcId="{B88338A7-83A0-4336-84F2-3EF6A5742CAB}" destId="{50791797-A824-4793-B446-324D2F24C539}" srcOrd="0" destOrd="0" parTransId="{698B6AB9-9436-40D6-8D6C-9DB92C064325}" sibTransId="{59D2D530-B18A-439D-8B47-C548B22AACF3}"/>
    <dgm:cxn modelId="{A8041764-61CB-4034-B1D8-52F37FBFC40C}" type="presOf" srcId="{C11E0B01-9E2A-4FB8-9790-1482CE4FD2B0}" destId="{11306857-C48B-46CE-87CE-2567CEAF9FAE}" srcOrd="0" destOrd="0" presId="urn:microsoft.com/office/officeart/2005/8/layout/chevron2"/>
    <dgm:cxn modelId="{39C85945-DC0A-4B72-9864-158DB6B46315}" srcId="{665CA743-C007-4CED-8A32-401345171745}" destId="{C8B43FCA-1564-4F2A-845A-100E9B123538}" srcOrd="4" destOrd="0" parTransId="{201B354C-4C7A-4EBA-B68C-7CA0C14A02C5}" sibTransId="{FF977466-C03C-4454-8C7E-CC2676614729}"/>
    <dgm:cxn modelId="{8258F369-48D3-4F97-8A61-8834C1FD4DEA}" type="presOf" srcId="{1CC3E374-5B53-40DE-8B04-67AB2397EDA8}" destId="{E0052F8A-F298-4B1A-8C65-B66146E5B34C}" srcOrd="0" destOrd="0" presId="urn:microsoft.com/office/officeart/2005/8/layout/chevron2"/>
    <dgm:cxn modelId="{543F304B-6C4D-41C4-93C1-A788878ADB07}" srcId="{D67CFBF4-A2D6-4B2A-9372-D4CAB5F31987}" destId="{C11E0B01-9E2A-4FB8-9790-1482CE4FD2B0}" srcOrd="0" destOrd="0" parTransId="{DE6C72BD-4C45-42E2-A07D-3CA2204C8460}" sibTransId="{78F8A8E4-3B9E-48EF-B7C1-62E56633A752}"/>
    <dgm:cxn modelId="{AE6C9578-ABEF-43F0-ADC0-E33050A1E245}" srcId="{665CA743-C007-4CED-8A32-401345171745}" destId="{D67CFBF4-A2D6-4B2A-9372-D4CAB5F31987}" srcOrd="2" destOrd="0" parTransId="{46522A2C-6A8C-40DB-945A-A4B5DE811436}" sibTransId="{C4308DAF-8E06-42BD-BF98-724EAA7EDF90}"/>
    <dgm:cxn modelId="{80874080-22F9-4117-9BB9-F2E70C68EF6E}" type="presOf" srcId="{66C745D6-2E42-404E-8B69-F8B02A6289A2}" destId="{65A9DFD7-9409-4CCD-B12D-C3A049634F93}" srcOrd="0" destOrd="0" presId="urn:microsoft.com/office/officeart/2005/8/layout/chevron2"/>
    <dgm:cxn modelId="{F04F398C-9319-45DA-8091-AB10E53752FE}" type="presOf" srcId="{46D43C58-60B7-4C8D-AD6B-BF20DA9698E6}" destId="{E2DDE940-D26A-4820-9418-B616BA93F859}" srcOrd="0" destOrd="0" presId="urn:microsoft.com/office/officeart/2005/8/layout/chevron2"/>
    <dgm:cxn modelId="{D92C928F-8855-4DAA-AC16-02C4E7AF8B53}" srcId="{665CA743-C007-4CED-8A32-401345171745}" destId="{FF29D997-5E17-4B1A-9C65-387A7DE38583}" srcOrd="0" destOrd="0" parTransId="{18A3F418-DBBF-43B4-9077-B4352CE2E1DB}" sibTransId="{EC38D041-1EF1-43E6-9F92-EE621AA97F17}"/>
    <dgm:cxn modelId="{414BA193-487E-49CD-ABC9-F43632CAA92C}" type="presOf" srcId="{D67CFBF4-A2D6-4B2A-9372-D4CAB5F31987}" destId="{C82B705F-F2F9-485D-9790-0720DB4F641E}" srcOrd="0" destOrd="0" presId="urn:microsoft.com/office/officeart/2005/8/layout/chevron2"/>
    <dgm:cxn modelId="{1D69D09F-A256-42EB-BAAE-ECF75FD5F35E}" type="presOf" srcId="{665CA743-C007-4CED-8A32-401345171745}" destId="{EBAAA846-5A05-4610-884A-60D60B816050}" srcOrd="0" destOrd="0" presId="urn:microsoft.com/office/officeart/2005/8/layout/chevron2"/>
    <dgm:cxn modelId="{862AFBB1-7171-454F-8E5A-53F2BE8FAE0E}" srcId="{665CA743-C007-4CED-8A32-401345171745}" destId="{46D43C58-60B7-4C8D-AD6B-BF20DA9698E6}" srcOrd="3" destOrd="0" parTransId="{9C23D6C3-26C3-49D9-857F-0C134BBD540A}" sibTransId="{28E8F494-A335-4D23-BE62-19C07742F338}"/>
    <dgm:cxn modelId="{DC0594BF-19EA-4753-8760-28BED7628E7B}" srcId="{FF29D997-5E17-4B1A-9C65-387A7DE38583}" destId="{DD4A75FF-C756-418E-ABC1-B7387EB9496F}" srcOrd="0" destOrd="0" parTransId="{A9402F63-37E4-4A83-8654-0C9B8FEB6D80}" sibTransId="{0D5E7DA1-2F25-4C03-BCEF-2262C3903C4C}"/>
    <dgm:cxn modelId="{3CABA6C8-12F7-4E94-ADB0-5CEF91280E04}" type="presOf" srcId="{DD4A75FF-C756-418E-ABC1-B7387EB9496F}" destId="{A15CD6AA-00E1-49A1-9175-2EAAB9403A15}" srcOrd="0" destOrd="0" presId="urn:microsoft.com/office/officeart/2005/8/layout/chevron2"/>
    <dgm:cxn modelId="{3B305EF1-74FB-4A79-9381-682D6E34A7CD}" type="presOf" srcId="{C8B43FCA-1564-4F2A-845A-100E9B123538}" destId="{9C55AEB1-505C-415C-A71C-9799C80709E7}" srcOrd="0" destOrd="0" presId="urn:microsoft.com/office/officeart/2005/8/layout/chevron2"/>
    <dgm:cxn modelId="{83C639AA-1171-470C-A1E3-7B543DD6E86D}" type="presParOf" srcId="{EBAAA846-5A05-4610-884A-60D60B816050}" destId="{46963A1D-1065-4AB6-84EE-1CBD42094661}" srcOrd="0" destOrd="0" presId="urn:microsoft.com/office/officeart/2005/8/layout/chevron2"/>
    <dgm:cxn modelId="{2956BC66-C1FC-44E4-83AF-8A2244649C4C}" type="presParOf" srcId="{46963A1D-1065-4AB6-84EE-1CBD42094661}" destId="{006AF6DE-E451-452F-B972-983410F1F7C4}" srcOrd="0" destOrd="0" presId="urn:microsoft.com/office/officeart/2005/8/layout/chevron2"/>
    <dgm:cxn modelId="{41F4C85A-6507-4832-801F-63D035FD7F2F}" type="presParOf" srcId="{46963A1D-1065-4AB6-84EE-1CBD42094661}" destId="{A15CD6AA-00E1-49A1-9175-2EAAB9403A15}" srcOrd="1" destOrd="0" presId="urn:microsoft.com/office/officeart/2005/8/layout/chevron2"/>
    <dgm:cxn modelId="{0F2F4482-CE35-42A8-94D3-53BC1DE8476B}" type="presParOf" srcId="{EBAAA846-5A05-4610-884A-60D60B816050}" destId="{A08F963D-8058-4509-9423-02661BC5F842}" srcOrd="1" destOrd="0" presId="urn:microsoft.com/office/officeart/2005/8/layout/chevron2"/>
    <dgm:cxn modelId="{FCEB3B98-1CD8-4DAC-9906-EDC98F6F79A7}" type="presParOf" srcId="{EBAAA846-5A05-4610-884A-60D60B816050}" destId="{C992F639-7DD6-4DBE-9179-38A0FA505EBB}" srcOrd="2" destOrd="0" presId="urn:microsoft.com/office/officeart/2005/8/layout/chevron2"/>
    <dgm:cxn modelId="{2F1B090B-A288-4BEB-B289-F72E4F01853C}" type="presParOf" srcId="{C992F639-7DD6-4DBE-9179-38A0FA505EBB}" destId="{5E642EE8-A3D8-47C6-BAA9-960E4D075746}" srcOrd="0" destOrd="0" presId="urn:microsoft.com/office/officeart/2005/8/layout/chevron2"/>
    <dgm:cxn modelId="{4A17F785-9D78-4BB3-99C5-19AA0AB61BF5}" type="presParOf" srcId="{C992F639-7DD6-4DBE-9179-38A0FA505EBB}" destId="{102BE98B-C40F-461B-BD87-8AC4D9575C83}" srcOrd="1" destOrd="0" presId="urn:microsoft.com/office/officeart/2005/8/layout/chevron2"/>
    <dgm:cxn modelId="{52414D5D-9A33-4760-BDF1-A8FC0D1A9166}" type="presParOf" srcId="{EBAAA846-5A05-4610-884A-60D60B816050}" destId="{2241385A-8135-4104-BE34-BD7AA1FCE230}" srcOrd="3" destOrd="0" presId="urn:microsoft.com/office/officeart/2005/8/layout/chevron2"/>
    <dgm:cxn modelId="{81B12D4C-358E-4280-8334-4E80A26CE6D8}" type="presParOf" srcId="{EBAAA846-5A05-4610-884A-60D60B816050}" destId="{9699195F-0108-45EA-9055-6F0DC9C6ED9C}" srcOrd="4" destOrd="0" presId="urn:microsoft.com/office/officeart/2005/8/layout/chevron2"/>
    <dgm:cxn modelId="{1712DAA7-4923-47E8-A7EB-CCBFF6DA56E9}" type="presParOf" srcId="{9699195F-0108-45EA-9055-6F0DC9C6ED9C}" destId="{C82B705F-F2F9-485D-9790-0720DB4F641E}" srcOrd="0" destOrd="0" presId="urn:microsoft.com/office/officeart/2005/8/layout/chevron2"/>
    <dgm:cxn modelId="{FC6F12D4-A497-439A-B8AF-986A2713EF8E}" type="presParOf" srcId="{9699195F-0108-45EA-9055-6F0DC9C6ED9C}" destId="{11306857-C48B-46CE-87CE-2567CEAF9FAE}" srcOrd="1" destOrd="0" presId="urn:microsoft.com/office/officeart/2005/8/layout/chevron2"/>
    <dgm:cxn modelId="{D796F053-4C5D-4C4E-9C7D-D663D6F30CA3}" type="presParOf" srcId="{EBAAA846-5A05-4610-884A-60D60B816050}" destId="{756E23C2-E16A-47BB-A7EA-34DE713AC92F}" srcOrd="5" destOrd="0" presId="urn:microsoft.com/office/officeart/2005/8/layout/chevron2"/>
    <dgm:cxn modelId="{79541F90-099C-4606-B695-01BE3C0D0604}" type="presParOf" srcId="{EBAAA846-5A05-4610-884A-60D60B816050}" destId="{8D278CA4-4072-4B17-BD55-55B1A5A6158D}" srcOrd="6" destOrd="0" presId="urn:microsoft.com/office/officeart/2005/8/layout/chevron2"/>
    <dgm:cxn modelId="{4924F657-F890-4261-9748-7D2B4A8F242C}" type="presParOf" srcId="{8D278CA4-4072-4B17-BD55-55B1A5A6158D}" destId="{E2DDE940-D26A-4820-9418-B616BA93F859}" srcOrd="0" destOrd="0" presId="urn:microsoft.com/office/officeart/2005/8/layout/chevron2"/>
    <dgm:cxn modelId="{C0809EF7-0780-4B2C-A53C-7498D2C4DF99}" type="presParOf" srcId="{8D278CA4-4072-4B17-BD55-55B1A5A6158D}" destId="{E0052F8A-F298-4B1A-8C65-B66146E5B34C}" srcOrd="1" destOrd="0" presId="urn:microsoft.com/office/officeart/2005/8/layout/chevron2"/>
    <dgm:cxn modelId="{18F9A3DE-FBD5-46B6-9408-564641721877}" type="presParOf" srcId="{EBAAA846-5A05-4610-884A-60D60B816050}" destId="{154956C1-0916-4C25-B78D-EE4DDF4A03C5}" srcOrd="7" destOrd="0" presId="urn:microsoft.com/office/officeart/2005/8/layout/chevron2"/>
    <dgm:cxn modelId="{FD4723A6-8AFB-41D8-B19E-4875C77D6544}" type="presParOf" srcId="{EBAAA846-5A05-4610-884A-60D60B816050}" destId="{6BF536D6-8E99-4DB5-8C2A-3643B32C01C6}" srcOrd="8" destOrd="0" presId="urn:microsoft.com/office/officeart/2005/8/layout/chevron2"/>
    <dgm:cxn modelId="{1264BD12-2797-4C01-B235-C6DCFC4155E7}" type="presParOf" srcId="{6BF536D6-8E99-4DB5-8C2A-3643B32C01C6}" destId="{9C55AEB1-505C-415C-A71C-9799C80709E7}" srcOrd="0" destOrd="0" presId="urn:microsoft.com/office/officeart/2005/8/layout/chevron2"/>
    <dgm:cxn modelId="{2AF37DDC-3AC9-4342-B0F4-4431C00A1405}" type="presParOf" srcId="{6BF536D6-8E99-4DB5-8C2A-3643B32C01C6}" destId="{65A9DFD7-9409-4CCD-B12D-C3A049634F9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CF2910-D4D1-4736-A456-DAC1EAE2A0F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CO"/>
        </a:p>
      </dgm:t>
    </dgm:pt>
    <dgm:pt modelId="{B643B76D-9649-4A64-98CE-1426F4D05D29}">
      <dgm:prSet phldrT="[Texto]"/>
      <dgm:spPr/>
      <dgm:t>
        <a:bodyPr/>
        <a:lstStyle/>
        <a:p>
          <a:r>
            <a:rPr lang="es-CO" b="1" i="0" dirty="0">
              <a:latin typeface="Grotesque" panose="020B0504020202020204" pitchFamily="34" charset="0"/>
            </a:rPr>
            <a:t>Eliminación de características</a:t>
          </a:r>
          <a:endParaRPr lang="es-CO" b="1" dirty="0">
            <a:latin typeface="Grotesque" panose="020B0504020202020204" pitchFamily="34" charset="0"/>
          </a:endParaRPr>
        </a:p>
      </dgm:t>
    </dgm:pt>
    <dgm:pt modelId="{63AD08CC-4DA4-4F85-92EC-C9F7D0A289D0}" type="parTrans" cxnId="{CC96F579-D0C0-447A-9606-D18785BEB3BF}">
      <dgm:prSet/>
      <dgm:spPr/>
      <dgm:t>
        <a:bodyPr/>
        <a:lstStyle/>
        <a:p>
          <a:endParaRPr lang="es-CO" b="1">
            <a:latin typeface="Grotesque" panose="020B0504020202020204" pitchFamily="34" charset="0"/>
          </a:endParaRPr>
        </a:p>
      </dgm:t>
    </dgm:pt>
    <dgm:pt modelId="{3D608A91-49DB-4055-AF6E-8A5A7FAC28FC}" type="sibTrans" cxnId="{CC96F579-D0C0-447A-9606-D18785BEB3BF}">
      <dgm:prSet/>
      <dgm:spPr/>
      <dgm:t>
        <a:bodyPr/>
        <a:lstStyle/>
        <a:p>
          <a:endParaRPr lang="es-CO" b="1">
            <a:latin typeface="Grotesque" panose="020B0504020202020204" pitchFamily="34" charset="0"/>
          </a:endParaRPr>
        </a:p>
      </dgm:t>
    </dgm:pt>
    <dgm:pt modelId="{56168A8C-7098-41C1-A32D-C482E55C6721}">
      <dgm:prSet phldrT="[Texto]"/>
      <dgm:spPr/>
      <dgm:t>
        <a:bodyPr/>
        <a:lstStyle/>
        <a:p>
          <a:r>
            <a:rPr lang="es-CO" b="1" dirty="0">
              <a:latin typeface="Grotesque" panose="020B0504020202020204" pitchFamily="34" charset="0"/>
            </a:rPr>
            <a:t>Imputación de valores ausentes</a:t>
          </a:r>
        </a:p>
      </dgm:t>
    </dgm:pt>
    <dgm:pt modelId="{8D6C45E2-2118-4755-87B7-C7C214241A73}" type="parTrans" cxnId="{5E792D39-8225-47B1-94DC-51C3CB42C188}">
      <dgm:prSet/>
      <dgm:spPr/>
      <dgm:t>
        <a:bodyPr/>
        <a:lstStyle/>
        <a:p>
          <a:endParaRPr lang="es-CO" b="1">
            <a:latin typeface="Grotesque" panose="020B0504020202020204" pitchFamily="34" charset="0"/>
          </a:endParaRPr>
        </a:p>
      </dgm:t>
    </dgm:pt>
    <dgm:pt modelId="{B33580E5-A178-42C6-801B-210240F69A60}" type="sibTrans" cxnId="{5E792D39-8225-47B1-94DC-51C3CB42C188}">
      <dgm:prSet/>
      <dgm:spPr/>
      <dgm:t>
        <a:bodyPr/>
        <a:lstStyle/>
        <a:p>
          <a:endParaRPr lang="es-CO" b="1">
            <a:latin typeface="Grotesque" panose="020B0504020202020204" pitchFamily="34" charset="0"/>
          </a:endParaRPr>
        </a:p>
      </dgm:t>
    </dgm:pt>
    <dgm:pt modelId="{6CE0E16B-FBB0-4CAE-9306-51FF7564D42D}">
      <dgm:prSet phldrT="[Texto]"/>
      <dgm:spPr/>
      <dgm:t>
        <a:bodyPr/>
        <a:lstStyle/>
        <a:p>
          <a:r>
            <a:rPr lang="es-CO" b="1" dirty="0" err="1">
              <a:latin typeface="Grotesque" panose="020B0504020202020204" pitchFamily="34" charset="0"/>
            </a:rPr>
            <a:t>OneHotEncoder</a:t>
          </a:r>
          <a:endParaRPr lang="es-CO" b="1" dirty="0">
            <a:latin typeface="Grotesque" panose="020B0504020202020204" pitchFamily="34" charset="0"/>
          </a:endParaRPr>
        </a:p>
      </dgm:t>
    </dgm:pt>
    <dgm:pt modelId="{01413ABE-A908-45F0-AC1C-CAC87474BFFB}" type="parTrans" cxnId="{5F13DD54-46B2-475A-AB53-06DB7B40A25F}">
      <dgm:prSet/>
      <dgm:spPr/>
      <dgm:t>
        <a:bodyPr/>
        <a:lstStyle/>
        <a:p>
          <a:endParaRPr lang="es-CO" b="1">
            <a:latin typeface="Grotesque" panose="020B0504020202020204" pitchFamily="34" charset="0"/>
          </a:endParaRPr>
        </a:p>
      </dgm:t>
    </dgm:pt>
    <dgm:pt modelId="{14995CDB-98CF-479C-AC3A-867B8F4789FD}" type="sibTrans" cxnId="{5F13DD54-46B2-475A-AB53-06DB7B40A25F}">
      <dgm:prSet/>
      <dgm:spPr/>
      <dgm:t>
        <a:bodyPr/>
        <a:lstStyle/>
        <a:p>
          <a:endParaRPr lang="es-CO" b="1">
            <a:latin typeface="Grotesque" panose="020B0504020202020204" pitchFamily="34" charset="0"/>
          </a:endParaRPr>
        </a:p>
      </dgm:t>
    </dgm:pt>
    <dgm:pt modelId="{26F62505-FC04-41DD-840F-C658F261CAC9}">
      <dgm:prSet phldrT="[Texto]"/>
      <dgm:spPr/>
      <dgm:t>
        <a:bodyPr/>
        <a:lstStyle/>
        <a:p>
          <a:r>
            <a:rPr lang="es-CO" b="1" dirty="0">
              <a:latin typeface="Grotesque" panose="020B0504020202020204" pitchFamily="34" charset="0"/>
            </a:rPr>
            <a:t>Multicolinealidad</a:t>
          </a:r>
        </a:p>
      </dgm:t>
    </dgm:pt>
    <dgm:pt modelId="{C3B83D81-3E6B-44B1-AD0A-9F95F73C1146}" type="parTrans" cxnId="{4B6AFB42-4EDA-4550-AA58-1014A583FA70}">
      <dgm:prSet/>
      <dgm:spPr/>
      <dgm:t>
        <a:bodyPr/>
        <a:lstStyle/>
        <a:p>
          <a:endParaRPr lang="es-CO" b="1">
            <a:latin typeface="Grotesque" panose="020B0504020202020204" pitchFamily="34" charset="0"/>
          </a:endParaRPr>
        </a:p>
      </dgm:t>
    </dgm:pt>
    <dgm:pt modelId="{82FD2486-24AD-4AAE-A8D2-D465D5C7C927}" type="sibTrans" cxnId="{4B6AFB42-4EDA-4550-AA58-1014A583FA70}">
      <dgm:prSet/>
      <dgm:spPr/>
      <dgm:t>
        <a:bodyPr/>
        <a:lstStyle/>
        <a:p>
          <a:endParaRPr lang="es-CO" b="1">
            <a:latin typeface="Grotesque" panose="020B0504020202020204" pitchFamily="34" charset="0"/>
          </a:endParaRPr>
        </a:p>
      </dgm:t>
    </dgm:pt>
    <dgm:pt modelId="{8A2DED4D-7701-4BCB-BEB7-C2B61E0E3013}">
      <dgm:prSet phldrT="[Texto]"/>
      <dgm:spPr/>
      <dgm:t>
        <a:bodyPr/>
        <a:lstStyle/>
        <a:p>
          <a:r>
            <a:rPr lang="es-CO" b="1" dirty="0">
              <a:latin typeface="Grotesque" panose="020B0504020202020204" pitchFamily="34" charset="0"/>
            </a:rPr>
            <a:t>Estandarización</a:t>
          </a:r>
        </a:p>
      </dgm:t>
    </dgm:pt>
    <dgm:pt modelId="{01669EA4-1D20-421E-B100-247C9D177448}" type="parTrans" cxnId="{864AA525-AADF-49DB-8ABE-CABB0C043238}">
      <dgm:prSet/>
      <dgm:spPr/>
      <dgm:t>
        <a:bodyPr/>
        <a:lstStyle/>
        <a:p>
          <a:endParaRPr lang="es-CO" b="1">
            <a:latin typeface="Grotesque" panose="020B0504020202020204" pitchFamily="34" charset="0"/>
          </a:endParaRPr>
        </a:p>
      </dgm:t>
    </dgm:pt>
    <dgm:pt modelId="{AFE357FF-10D1-4E5B-B241-BE91FC8A1043}" type="sibTrans" cxnId="{864AA525-AADF-49DB-8ABE-CABB0C043238}">
      <dgm:prSet/>
      <dgm:spPr/>
      <dgm:t>
        <a:bodyPr/>
        <a:lstStyle/>
        <a:p>
          <a:endParaRPr lang="es-CO" b="1">
            <a:latin typeface="Grotesque" panose="020B0504020202020204" pitchFamily="34" charset="0"/>
          </a:endParaRPr>
        </a:p>
      </dgm:t>
    </dgm:pt>
    <dgm:pt modelId="{CC971903-A57B-46AF-9084-48566BB38095}" type="pres">
      <dgm:prSet presAssocID="{4CCF2910-D4D1-4736-A456-DAC1EAE2A0F9}" presName="diagram" presStyleCnt="0">
        <dgm:presLayoutVars>
          <dgm:dir/>
          <dgm:resizeHandles val="exact"/>
        </dgm:presLayoutVars>
      </dgm:prSet>
      <dgm:spPr/>
    </dgm:pt>
    <dgm:pt modelId="{D77E08D0-BF4E-4BC1-BED0-C335897B745B}" type="pres">
      <dgm:prSet presAssocID="{B643B76D-9649-4A64-98CE-1426F4D05D29}" presName="node" presStyleLbl="node1" presStyleIdx="0" presStyleCnt="5">
        <dgm:presLayoutVars>
          <dgm:bulletEnabled val="1"/>
        </dgm:presLayoutVars>
      </dgm:prSet>
      <dgm:spPr/>
    </dgm:pt>
    <dgm:pt modelId="{A33E7131-1912-4D4C-9BEB-14845ED5AB61}" type="pres">
      <dgm:prSet presAssocID="{3D608A91-49DB-4055-AF6E-8A5A7FAC28FC}" presName="sibTrans" presStyleCnt="0"/>
      <dgm:spPr/>
    </dgm:pt>
    <dgm:pt modelId="{D20D477B-E964-485E-85E9-0F32A86B2B0D}" type="pres">
      <dgm:prSet presAssocID="{56168A8C-7098-41C1-A32D-C482E55C6721}" presName="node" presStyleLbl="node1" presStyleIdx="1" presStyleCnt="5">
        <dgm:presLayoutVars>
          <dgm:bulletEnabled val="1"/>
        </dgm:presLayoutVars>
      </dgm:prSet>
      <dgm:spPr/>
    </dgm:pt>
    <dgm:pt modelId="{9A883150-3640-44BD-8C6D-9E2A1628CB21}" type="pres">
      <dgm:prSet presAssocID="{B33580E5-A178-42C6-801B-210240F69A60}" presName="sibTrans" presStyleCnt="0"/>
      <dgm:spPr/>
    </dgm:pt>
    <dgm:pt modelId="{F8B21CEB-EC38-4839-87BD-B528EED2C80A}" type="pres">
      <dgm:prSet presAssocID="{6CE0E16B-FBB0-4CAE-9306-51FF7564D42D}" presName="node" presStyleLbl="node1" presStyleIdx="2" presStyleCnt="5">
        <dgm:presLayoutVars>
          <dgm:bulletEnabled val="1"/>
        </dgm:presLayoutVars>
      </dgm:prSet>
      <dgm:spPr/>
    </dgm:pt>
    <dgm:pt modelId="{2B0A4DF8-5A09-4798-B6C3-6F25C650EDD5}" type="pres">
      <dgm:prSet presAssocID="{14995CDB-98CF-479C-AC3A-867B8F4789FD}" presName="sibTrans" presStyleCnt="0"/>
      <dgm:spPr/>
    </dgm:pt>
    <dgm:pt modelId="{AA16C054-4002-4B09-A517-428A1A16F249}" type="pres">
      <dgm:prSet presAssocID="{26F62505-FC04-41DD-840F-C658F261CAC9}" presName="node" presStyleLbl="node1" presStyleIdx="3" presStyleCnt="5">
        <dgm:presLayoutVars>
          <dgm:bulletEnabled val="1"/>
        </dgm:presLayoutVars>
      </dgm:prSet>
      <dgm:spPr/>
    </dgm:pt>
    <dgm:pt modelId="{C5DA10EB-86CB-4368-918E-00363C2D6916}" type="pres">
      <dgm:prSet presAssocID="{82FD2486-24AD-4AAE-A8D2-D465D5C7C927}" presName="sibTrans" presStyleCnt="0"/>
      <dgm:spPr/>
    </dgm:pt>
    <dgm:pt modelId="{DC272587-B9BB-45A0-839E-4F97C665A808}" type="pres">
      <dgm:prSet presAssocID="{8A2DED4D-7701-4BCB-BEB7-C2B61E0E3013}" presName="node" presStyleLbl="node1" presStyleIdx="4" presStyleCnt="5">
        <dgm:presLayoutVars>
          <dgm:bulletEnabled val="1"/>
        </dgm:presLayoutVars>
      </dgm:prSet>
      <dgm:spPr/>
    </dgm:pt>
  </dgm:ptLst>
  <dgm:cxnLst>
    <dgm:cxn modelId="{864AA525-AADF-49DB-8ABE-CABB0C043238}" srcId="{4CCF2910-D4D1-4736-A456-DAC1EAE2A0F9}" destId="{8A2DED4D-7701-4BCB-BEB7-C2B61E0E3013}" srcOrd="4" destOrd="0" parTransId="{01669EA4-1D20-421E-B100-247C9D177448}" sibTransId="{AFE357FF-10D1-4E5B-B241-BE91FC8A1043}"/>
    <dgm:cxn modelId="{5E792D39-8225-47B1-94DC-51C3CB42C188}" srcId="{4CCF2910-D4D1-4736-A456-DAC1EAE2A0F9}" destId="{56168A8C-7098-41C1-A32D-C482E55C6721}" srcOrd="1" destOrd="0" parTransId="{8D6C45E2-2118-4755-87B7-C7C214241A73}" sibTransId="{B33580E5-A178-42C6-801B-210240F69A60}"/>
    <dgm:cxn modelId="{55E6FD41-4E85-4492-96E1-D9FDBBADF8EA}" type="presOf" srcId="{6CE0E16B-FBB0-4CAE-9306-51FF7564D42D}" destId="{F8B21CEB-EC38-4839-87BD-B528EED2C80A}" srcOrd="0" destOrd="0" presId="urn:microsoft.com/office/officeart/2005/8/layout/default"/>
    <dgm:cxn modelId="{2D8E7542-8737-44F5-9D47-A8BBCEAE757F}" type="presOf" srcId="{8A2DED4D-7701-4BCB-BEB7-C2B61E0E3013}" destId="{DC272587-B9BB-45A0-839E-4F97C665A808}" srcOrd="0" destOrd="0" presId="urn:microsoft.com/office/officeart/2005/8/layout/default"/>
    <dgm:cxn modelId="{4B6AFB42-4EDA-4550-AA58-1014A583FA70}" srcId="{4CCF2910-D4D1-4736-A456-DAC1EAE2A0F9}" destId="{26F62505-FC04-41DD-840F-C658F261CAC9}" srcOrd="3" destOrd="0" parTransId="{C3B83D81-3E6B-44B1-AD0A-9F95F73C1146}" sibTransId="{82FD2486-24AD-4AAE-A8D2-D465D5C7C927}"/>
    <dgm:cxn modelId="{53391352-69AA-46E1-A91E-16CE8CCEBF56}" type="presOf" srcId="{B643B76D-9649-4A64-98CE-1426F4D05D29}" destId="{D77E08D0-BF4E-4BC1-BED0-C335897B745B}" srcOrd="0" destOrd="0" presId="urn:microsoft.com/office/officeart/2005/8/layout/default"/>
    <dgm:cxn modelId="{5F13DD54-46B2-475A-AB53-06DB7B40A25F}" srcId="{4CCF2910-D4D1-4736-A456-DAC1EAE2A0F9}" destId="{6CE0E16B-FBB0-4CAE-9306-51FF7564D42D}" srcOrd="2" destOrd="0" parTransId="{01413ABE-A908-45F0-AC1C-CAC87474BFFB}" sibTransId="{14995CDB-98CF-479C-AC3A-867B8F4789FD}"/>
    <dgm:cxn modelId="{CC96F579-D0C0-447A-9606-D18785BEB3BF}" srcId="{4CCF2910-D4D1-4736-A456-DAC1EAE2A0F9}" destId="{B643B76D-9649-4A64-98CE-1426F4D05D29}" srcOrd="0" destOrd="0" parTransId="{63AD08CC-4DA4-4F85-92EC-C9F7D0A289D0}" sibTransId="{3D608A91-49DB-4055-AF6E-8A5A7FAC28FC}"/>
    <dgm:cxn modelId="{AAE5EC8C-71C3-4E3E-8BB3-799204A48C5B}" type="presOf" srcId="{26F62505-FC04-41DD-840F-C658F261CAC9}" destId="{AA16C054-4002-4B09-A517-428A1A16F249}" srcOrd="0" destOrd="0" presId="urn:microsoft.com/office/officeart/2005/8/layout/default"/>
    <dgm:cxn modelId="{E62644A0-2051-4D43-9BF8-C856EB4D4C4F}" type="presOf" srcId="{56168A8C-7098-41C1-A32D-C482E55C6721}" destId="{D20D477B-E964-485E-85E9-0F32A86B2B0D}" srcOrd="0" destOrd="0" presId="urn:microsoft.com/office/officeart/2005/8/layout/default"/>
    <dgm:cxn modelId="{85BE85E3-6544-4E90-B8E3-14B446419DBC}" type="presOf" srcId="{4CCF2910-D4D1-4736-A456-DAC1EAE2A0F9}" destId="{CC971903-A57B-46AF-9084-48566BB38095}" srcOrd="0" destOrd="0" presId="urn:microsoft.com/office/officeart/2005/8/layout/default"/>
    <dgm:cxn modelId="{05BC048C-084A-42CA-94A6-96324C90FCFF}" type="presParOf" srcId="{CC971903-A57B-46AF-9084-48566BB38095}" destId="{D77E08D0-BF4E-4BC1-BED0-C335897B745B}" srcOrd="0" destOrd="0" presId="urn:microsoft.com/office/officeart/2005/8/layout/default"/>
    <dgm:cxn modelId="{2D9A6111-BF72-41A1-B344-C70028954DEC}" type="presParOf" srcId="{CC971903-A57B-46AF-9084-48566BB38095}" destId="{A33E7131-1912-4D4C-9BEB-14845ED5AB61}" srcOrd="1" destOrd="0" presId="urn:microsoft.com/office/officeart/2005/8/layout/default"/>
    <dgm:cxn modelId="{06340323-9D47-4C05-A58E-A98E779F891F}" type="presParOf" srcId="{CC971903-A57B-46AF-9084-48566BB38095}" destId="{D20D477B-E964-485E-85E9-0F32A86B2B0D}" srcOrd="2" destOrd="0" presId="urn:microsoft.com/office/officeart/2005/8/layout/default"/>
    <dgm:cxn modelId="{697EBDCC-AE1E-4713-A6DA-8CA04045E0E3}" type="presParOf" srcId="{CC971903-A57B-46AF-9084-48566BB38095}" destId="{9A883150-3640-44BD-8C6D-9E2A1628CB21}" srcOrd="3" destOrd="0" presId="urn:microsoft.com/office/officeart/2005/8/layout/default"/>
    <dgm:cxn modelId="{B66F6EC7-DE1A-46F0-98C4-8773332FDFE0}" type="presParOf" srcId="{CC971903-A57B-46AF-9084-48566BB38095}" destId="{F8B21CEB-EC38-4839-87BD-B528EED2C80A}" srcOrd="4" destOrd="0" presId="urn:microsoft.com/office/officeart/2005/8/layout/default"/>
    <dgm:cxn modelId="{2E0F5741-001D-4010-AFBE-BA8A6737E9C3}" type="presParOf" srcId="{CC971903-A57B-46AF-9084-48566BB38095}" destId="{2B0A4DF8-5A09-4798-B6C3-6F25C650EDD5}" srcOrd="5" destOrd="0" presId="urn:microsoft.com/office/officeart/2005/8/layout/default"/>
    <dgm:cxn modelId="{A3B03F70-7CB6-4E13-B2ED-E745168B77A2}" type="presParOf" srcId="{CC971903-A57B-46AF-9084-48566BB38095}" destId="{AA16C054-4002-4B09-A517-428A1A16F249}" srcOrd="6" destOrd="0" presId="urn:microsoft.com/office/officeart/2005/8/layout/default"/>
    <dgm:cxn modelId="{BC92C818-D6CE-4203-99B4-DF75C2F6E6D6}" type="presParOf" srcId="{CC971903-A57B-46AF-9084-48566BB38095}" destId="{C5DA10EB-86CB-4368-918E-00363C2D6916}" srcOrd="7" destOrd="0" presId="urn:microsoft.com/office/officeart/2005/8/layout/default"/>
    <dgm:cxn modelId="{14FBFA70-2FB0-414A-944D-FD040542CAB9}" type="presParOf" srcId="{CC971903-A57B-46AF-9084-48566BB38095}" destId="{DC272587-B9BB-45A0-839E-4F97C665A808}"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518808-DCAF-4FF0-BC36-79BEFB0C7877}"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s-CO"/>
        </a:p>
      </dgm:t>
    </dgm:pt>
    <dgm:pt modelId="{D511D5CE-99A4-4F03-BA2D-7DD4896DEC5D}">
      <dgm:prSet phldrT="[Texto]" custT="1"/>
      <dgm:spPr/>
      <dgm:t>
        <a:bodyPr/>
        <a:lstStyle/>
        <a:p>
          <a:r>
            <a:rPr lang="es-CO" sz="1300" dirty="0" err="1">
              <a:latin typeface="Arial" panose="020B0604020202020204" pitchFamily="34" charset="0"/>
              <a:cs typeface="Arial" panose="020B0604020202020204" pitchFamily="34" charset="0"/>
            </a:rPr>
            <a:t>Anova</a:t>
          </a:r>
          <a:r>
            <a:rPr lang="es-CO" sz="1300" dirty="0">
              <a:latin typeface="Arial" panose="020B0604020202020204" pitchFamily="34" charset="0"/>
              <a:cs typeface="Arial" panose="020B0604020202020204" pitchFamily="34" charset="0"/>
            </a:rPr>
            <a:t> F-</a:t>
          </a:r>
          <a:r>
            <a:rPr lang="es-CO" sz="1300" dirty="0" err="1">
              <a:latin typeface="Arial" panose="020B0604020202020204" pitchFamily="34" charset="0"/>
              <a:cs typeface="Arial" panose="020B0604020202020204" pitchFamily="34" charset="0"/>
            </a:rPr>
            <a:t>Value</a:t>
          </a:r>
          <a:endParaRPr lang="es-CO" sz="1300" dirty="0">
            <a:latin typeface="Arial" panose="020B0604020202020204" pitchFamily="34" charset="0"/>
            <a:cs typeface="Arial" panose="020B0604020202020204" pitchFamily="34" charset="0"/>
          </a:endParaRPr>
        </a:p>
      </dgm:t>
    </dgm:pt>
    <dgm:pt modelId="{8A7BB17C-3EA2-4C70-ABD3-CE82857784BF}" type="parTrans" cxnId="{71C86A98-C8B0-421D-A50E-5A31CD971C69}">
      <dgm:prSet/>
      <dgm:spPr/>
      <dgm:t>
        <a:bodyPr/>
        <a:lstStyle/>
        <a:p>
          <a:endParaRPr lang="es-CO" sz="1300">
            <a:latin typeface="Arial" panose="020B0604020202020204" pitchFamily="34" charset="0"/>
            <a:cs typeface="Arial" panose="020B0604020202020204" pitchFamily="34" charset="0"/>
          </a:endParaRPr>
        </a:p>
      </dgm:t>
    </dgm:pt>
    <dgm:pt modelId="{AC42795A-4338-40CC-AAB0-3BF383A841A4}" type="sibTrans" cxnId="{71C86A98-C8B0-421D-A50E-5A31CD971C69}">
      <dgm:prSet/>
      <dgm:spPr/>
      <dgm:t>
        <a:bodyPr/>
        <a:lstStyle/>
        <a:p>
          <a:endParaRPr lang="es-CO" sz="1300">
            <a:latin typeface="Arial" panose="020B0604020202020204" pitchFamily="34" charset="0"/>
            <a:cs typeface="Arial" panose="020B0604020202020204" pitchFamily="34" charset="0"/>
          </a:endParaRPr>
        </a:p>
      </dgm:t>
    </dgm:pt>
    <dgm:pt modelId="{DE70C35C-150F-44EA-A3D3-0D2565D53BBA}">
      <dgm:prSet phldrT="[Texto]" custT="1"/>
      <dgm:spPr/>
      <dgm:t>
        <a:bodyPr/>
        <a:lstStyle/>
        <a:p>
          <a:pPr>
            <a:lnSpc>
              <a:spcPct val="150000"/>
            </a:lnSpc>
          </a:pPr>
          <a:r>
            <a:rPr lang="es-CO" sz="1300" b="0" i="0" dirty="0">
              <a:latin typeface="Arial" panose="020B0604020202020204" pitchFamily="34" charset="0"/>
              <a:cs typeface="Arial" panose="020B0604020202020204" pitchFamily="34" charset="0"/>
            </a:rPr>
            <a:t>Percentil: 25% de todas las duraciones(</a:t>
          </a:r>
          <a:r>
            <a:rPr lang="es-CO" sz="1300" dirty="0">
              <a:latin typeface="Arial" panose="020B0604020202020204" pitchFamily="34" charset="0"/>
              <a:cs typeface="Arial" panose="020B0604020202020204" pitchFamily="34" charset="0"/>
            </a:rPr>
            <a:t>p1 d),</a:t>
          </a:r>
        </a:p>
      </dgm:t>
    </dgm:pt>
    <dgm:pt modelId="{81AE35E9-E61F-4499-A898-A46B7FF71EFA}" type="parTrans" cxnId="{DDC747B2-9578-4470-A1C9-4EF691AD97AA}">
      <dgm:prSet/>
      <dgm:spPr/>
      <dgm:t>
        <a:bodyPr/>
        <a:lstStyle/>
        <a:p>
          <a:endParaRPr lang="es-CO" sz="1300">
            <a:latin typeface="Arial" panose="020B0604020202020204" pitchFamily="34" charset="0"/>
            <a:cs typeface="Arial" panose="020B0604020202020204" pitchFamily="34" charset="0"/>
          </a:endParaRPr>
        </a:p>
      </dgm:t>
    </dgm:pt>
    <dgm:pt modelId="{0EE70559-3800-4686-B3BD-38E4619FDE33}" type="sibTrans" cxnId="{DDC747B2-9578-4470-A1C9-4EF691AD97AA}">
      <dgm:prSet/>
      <dgm:spPr/>
      <dgm:t>
        <a:bodyPr/>
        <a:lstStyle/>
        <a:p>
          <a:endParaRPr lang="es-CO" sz="1300">
            <a:latin typeface="Arial" panose="020B0604020202020204" pitchFamily="34" charset="0"/>
            <a:cs typeface="Arial" panose="020B0604020202020204" pitchFamily="34" charset="0"/>
          </a:endParaRPr>
        </a:p>
      </dgm:t>
    </dgm:pt>
    <dgm:pt modelId="{B7AB9A1F-7B2B-452B-84B9-17BFB5282754}">
      <dgm:prSet phldrT="[Texto]" custT="1"/>
      <dgm:spPr/>
      <dgm:t>
        <a:bodyPr/>
        <a:lstStyle/>
        <a:p>
          <a:r>
            <a:rPr lang="es-CO" sz="1300" dirty="0" err="1">
              <a:latin typeface="Arial" panose="020B0604020202020204" pitchFamily="34" charset="0"/>
              <a:cs typeface="Arial" panose="020B0604020202020204" pitchFamily="34" charset="0"/>
            </a:rPr>
            <a:t>ExtraTreesClassifer</a:t>
          </a:r>
          <a:endParaRPr lang="es-CO" sz="1300" dirty="0">
            <a:latin typeface="Arial" panose="020B0604020202020204" pitchFamily="34" charset="0"/>
            <a:cs typeface="Arial" panose="020B0604020202020204" pitchFamily="34" charset="0"/>
          </a:endParaRPr>
        </a:p>
      </dgm:t>
    </dgm:pt>
    <dgm:pt modelId="{20B2E9B4-F1F3-4374-995B-B9BFF9872071}" type="parTrans" cxnId="{736D7E16-67A8-47E8-925C-160AA4898885}">
      <dgm:prSet/>
      <dgm:spPr/>
      <dgm:t>
        <a:bodyPr/>
        <a:lstStyle/>
        <a:p>
          <a:endParaRPr lang="es-CO" sz="1300">
            <a:latin typeface="Arial" panose="020B0604020202020204" pitchFamily="34" charset="0"/>
            <a:cs typeface="Arial" panose="020B0604020202020204" pitchFamily="34" charset="0"/>
          </a:endParaRPr>
        </a:p>
      </dgm:t>
    </dgm:pt>
    <dgm:pt modelId="{42971695-9FD9-4C9D-801B-BD817CDB6454}" type="sibTrans" cxnId="{736D7E16-67A8-47E8-925C-160AA4898885}">
      <dgm:prSet/>
      <dgm:spPr/>
      <dgm:t>
        <a:bodyPr/>
        <a:lstStyle/>
        <a:p>
          <a:endParaRPr lang="es-CO" sz="1300">
            <a:latin typeface="Arial" panose="020B0604020202020204" pitchFamily="34" charset="0"/>
            <a:cs typeface="Arial" panose="020B0604020202020204" pitchFamily="34" charset="0"/>
          </a:endParaRPr>
        </a:p>
      </dgm:t>
    </dgm:pt>
    <dgm:pt modelId="{F30E66FA-3C92-49C5-BA82-35DA110CEAB4}">
      <dgm:prSet phldrT="[Texto]" custT="1"/>
      <dgm:spPr/>
      <dgm:t>
        <a:bodyPr/>
        <a:lstStyle/>
        <a:p>
          <a:pPr>
            <a:lnSpc>
              <a:spcPct val="100000"/>
            </a:lnSpc>
          </a:pPr>
          <a:r>
            <a:rPr lang="es-CO" sz="1000" b="0" i="0" dirty="0">
              <a:latin typeface="Arial" panose="020B0604020202020204" pitchFamily="34" charset="0"/>
              <a:cs typeface="Arial" panose="020B0604020202020204" pitchFamily="34" charset="0"/>
            </a:rPr>
            <a:t>Percentil: 25% de todas las duraciones(</a:t>
          </a:r>
          <a:r>
            <a:rPr lang="es-CO" sz="1000" dirty="0">
              <a:latin typeface="Arial" panose="020B0604020202020204" pitchFamily="34" charset="0"/>
              <a:cs typeface="Arial" panose="020B0604020202020204" pitchFamily="34" charset="0"/>
            </a:rPr>
            <a:t>p1 d)</a:t>
          </a:r>
        </a:p>
      </dgm:t>
    </dgm:pt>
    <dgm:pt modelId="{2A2CE5F8-CB72-4BE5-85B2-1D890EC2C8DF}" type="parTrans" cxnId="{E19D95D6-3F5C-42A1-A9AA-13B38D05AFCE}">
      <dgm:prSet/>
      <dgm:spPr/>
      <dgm:t>
        <a:bodyPr/>
        <a:lstStyle/>
        <a:p>
          <a:endParaRPr lang="es-CO" sz="1300">
            <a:latin typeface="Arial" panose="020B0604020202020204" pitchFamily="34" charset="0"/>
            <a:cs typeface="Arial" panose="020B0604020202020204" pitchFamily="34" charset="0"/>
          </a:endParaRPr>
        </a:p>
      </dgm:t>
    </dgm:pt>
    <dgm:pt modelId="{F4AF248E-CA5D-4ECF-B4AA-C795F09B0ACB}" type="sibTrans" cxnId="{E19D95D6-3F5C-42A1-A9AA-13B38D05AFCE}">
      <dgm:prSet/>
      <dgm:spPr/>
      <dgm:t>
        <a:bodyPr/>
        <a:lstStyle/>
        <a:p>
          <a:endParaRPr lang="es-CO" sz="1300">
            <a:latin typeface="Arial" panose="020B0604020202020204" pitchFamily="34" charset="0"/>
            <a:cs typeface="Arial" panose="020B0604020202020204" pitchFamily="34" charset="0"/>
          </a:endParaRPr>
        </a:p>
      </dgm:t>
    </dgm:pt>
    <dgm:pt modelId="{D5AFB8DD-3192-4A83-91DC-5C86605DBCB9}">
      <dgm:prSet phldrT="[Texto]" custT="1"/>
      <dgm:spPr/>
      <dgm:t>
        <a:bodyPr/>
        <a:lstStyle/>
        <a:p>
          <a:r>
            <a:rPr lang="es-CO" sz="1300" dirty="0">
              <a:latin typeface="Arial" panose="020B0604020202020204" pitchFamily="34" charset="0"/>
              <a:cs typeface="Arial" panose="020B0604020202020204" pitchFamily="34" charset="0"/>
            </a:rPr>
            <a:t>Criterio Experto</a:t>
          </a:r>
        </a:p>
      </dgm:t>
    </dgm:pt>
    <dgm:pt modelId="{53CD525B-D93C-477E-AFAB-9DD823E9DA36}" type="parTrans" cxnId="{F1DD795F-1995-44AC-BB7D-FCE96C1838AB}">
      <dgm:prSet/>
      <dgm:spPr/>
      <dgm:t>
        <a:bodyPr/>
        <a:lstStyle/>
        <a:p>
          <a:endParaRPr lang="es-CO" sz="1300">
            <a:latin typeface="Arial" panose="020B0604020202020204" pitchFamily="34" charset="0"/>
            <a:cs typeface="Arial" panose="020B0604020202020204" pitchFamily="34" charset="0"/>
          </a:endParaRPr>
        </a:p>
      </dgm:t>
    </dgm:pt>
    <dgm:pt modelId="{6E7D466D-6880-439C-A929-D01D9BAEC207}" type="sibTrans" cxnId="{F1DD795F-1995-44AC-BB7D-FCE96C1838AB}">
      <dgm:prSet/>
      <dgm:spPr/>
      <dgm:t>
        <a:bodyPr/>
        <a:lstStyle/>
        <a:p>
          <a:endParaRPr lang="es-CO" sz="1300">
            <a:latin typeface="Arial" panose="020B0604020202020204" pitchFamily="34" charset="0"/>
            <a:cs typeface="Arial" panose="020B0604020202020204" pitchFamily="34" charset="0"/>
          </a:endParaRPr>
        </a:p>
      </dgm:t>
    </dgm:pt>
    <dgm:pt modelId="{8595D662-ABB6-4E28-B4FD-9C8D07380E93}">
      <dgm:prSet phldrT="[Texto]" custT="1">
        <dgm:style>
          <a:lnRef idx="0">
            <a:schemeClr val="accent5"/>
          </a:lnRef>
          <a:fillRef idx="3">
            <a:schemeClr val="accent5"/>
          </a:fillRef>
          <a:effectRef idx="3">
            <a:schemeClr val="accent5"/>
          </a:effectRef>
          <a:fontRef idx="minor">
            <a:schemeClr val="lt1"/>
          </a:fontRef>
        </dgm:style>
      </dgm:prSet>
      <dgm:spPr/>
      <dgm:t>
        <a:bodyPr/>
        <a:lstStyle/>
        <a:p>
          <a:pPr>
            <a:lnSpc>
              <a:spcPct val="90000"/>
            </a:lnSpc>
          </a:pPr>
          <a:r>
            <a:rPr lang="es-CO" sz="1300" b="0" i="0" dirty="0">
              <a:latin typeface="Arial" panose="020B0604020202020204" pitchFamily="34" charset="0"/>
              <a:cs typeface="Arial" panose="020B0604020202020204" pitchFamily="34" charset="0"/>
            </a:rPr>
            <a:t>Promedio de bits por segundo(</a:t>
          </a:r>
          <a:r>
            <a:rPr lang="es-CO" sz="1300" dirty="0" err="1">
              <a:latin typeface="Arial" panose="020B0604020202020204" pitchFamily="34" charset="0"/>
              <a:cs typeface="Arial" panose="020B0604020202020204" pitchFamily="34" charset="0"/>
            </a:rPr>
            <a:t>Avgbps</a:t>
          </a:r>
          <a:r>
            <a:rPr lang="es-CO" sz="1300" dirty="0">
              <a:latin typeface="Arial" panose="020B0604020202020204" pitchFamily="34" charset="0"/>
              <a:cs typeface="Arial" panose="020B0604020202020204" pitchFamily="34" charset="0"/>
            </a:rPr>
            <a:t>)</a:t>
          </a:r>
        </a:p>
      </dgm:t>
    </dgm:pt>
    <dgm:pt modelId="{8427BDA3-051C-4680-9F82-10E7E1641C8F}" type="parTrans" cxnId="{42D90053-0661-4624-9134-BC67EB8B31BE}">
      <dgm:prSet/>
      <dgm:spPr/>
      <dgm:t>
        <a:bodyPr/>
        <a:lstStyle/>
        <a:p>
          <a:endParaRPr lang="es-CO" sz="1300">
            <a:latin typeface="Arial" panose="020B0604020202020204" pitchFamily="34" charset="0"/>
            <a:cs typeface="Arial" panose="020B0604020202020204" pitchFamily="34" charset="0"/>
          </a:endParaRPr>
        </a:p>
      </dgm:t>
    </dgm:pt>
    <dgm:pt modelId="{2C7DCA1A-BE04-43AB-B362-DB3F33202292}" type="sibTrans" cxnId="{42D90053-0661-4624-9134-BC67EB8B31BE}">
      <dgm:prSet/>
      <dgm:spPr/>
      <dgm:t>
        <a:bodyPr/>
        <a:lstStyle/>
        <a:p>
          <a:endParaRPr lang="es-CO" sz="1300">
            <a:latin typeface="Arial" panose="020B0604020202020204" pitchFamily="34" charset="0"/>
            <a:cs typeface="Arial" panose="020B0604020202020204" pitchFamily="34" charset="0"/>
          </a:endParaRPr>
        </a:p>
      </dgm:t>
    </dgm:pt>
    <dgm:pt modelId="{8A96CE27-CF8E-4B51-A8AB-3099E356B05B}">
      <dgm:prSet phldrT="[Texto]" custT="1"/>
      <dgm:spPr/>
      <dgm:t>
        <a:bodyPr/>
        <a:lstStyle/>
        <a:p>
          <a:pPr>
            <a:lnSpc>
              <a:spcPct val="150000"/>
            </a:lnSpc>
          </a:pPr>
          <a:r>
            <a:rPr lang="es-CO" sz="1300" b="0" i="0" dirty="0">
              <a:latin typeface="Arial" panose="020B0604020202020204" pitchFamily="34" charset="0"/>
              <a:cs typeface="Arial" panose="020B0604020202020204" pitchFamily="34" charset="0"/>
            </a:rPr>
            <a:t>Percentil:50% de todas las duraciones(</a:t>
          </a:r>
          <a:r>
            <a:rPr lang="es-CO" sz="1300" dirty="0">
              <a:latin typeface="Arial" panose="020B0604020202020204" pitchFamily="34" charset="0"/>
              <a:cs typeface="Arial" panose="020B0604020202020204" pitchFamily="34" charset="0"/>
            </a:rPr>
            <a:t>p2 d),</a:t>
          </a:r>
        </a:p>
      </dgm:t>
    </dgm:pt>
    <dgm:pt modelId="{814861D5-3609-4996-ABB9-4C7630B28F58}" type="parTrans" cxnId="{5DE6BFBC-7AD0-4EA1-9AF8-B15FDCE30292}">
      <dgm:prSet/>
      <dgm:spPr/>
      <dgm:t>
        <a:bodyPr/>
        <a:lstStyle/>
        <a:p>
          <a:endParaRPr lang="es-CO" sz="1300">
            <a:latin typeface="Arial" panose="020B0604020202020204" pitchFamily="34" charset="0"/>
            <a:cs typeface="Arial" panose="020B0604020202020204" pitchFamily="34" charset="0"/>
          </a:endParaRPr>
        </a:p>
      </dgm:t>
    </dgm:pt>
    <dgm:pt modelId="{1E9FC82C-114F-4F58-87A5-602C1C3FBDB4}" type="sibTrans" cxnId="{5DE6BFBC-7AD0-4EA1-9AF8-B15FDCE30292}">
      <dgm:prSet/>
      <dgm:spPr/>
      <dgm:t>
        <a:bodyPr/>
        <a:lstStyle/>
        <a:p>
          <a:endParaRPr lang="es-CO" sz="1300">
            <a:latin typeface="Arial" panose="020B0604020202020204" pitchFamily="34" charset="0"/>
            <a:cs typeface="Arial" panose="020B0604020202020204" pitchFamily="34" charset="0"/>
          </a:endParaRPr>
        </a:p>
      </dgm:t>
    </dgm:pt>
    <dgm:pt modelId="{12B61350-EB45-4BC6-80F4-B261E2BDFC78}">
      <dgm:prSet custT="1"/>
      <dgm:spPr/>
      <dgm:t>
        <a:bodyPr/>
        <a:lstStyle/>
        <a:p>
          <a:pPr>
            <a:lnSpc>
              <a:spcPct val="150000"/>
            </a:lnSpc>
          </a:pPr>
          <a:r>
            <a:rPr lang="es-CO" sz="1000" b="0" i="0" dirty="0">
              <a:latin typeface="Arial" panose="020B0604020202020204" pitchFamily="34" charset="0"/>
              <a:cs typeface="Arial" panose="020B0604020202020204" pitchFamily="34" charset="0"/>
            </a:rPr>
            <a:t>Percentil: 50% de todas las duraciones(</a:t>
          </a:r>
          <a:r>
            <a:rPr lang="en-US" sz="1000" dirty="0">
              <a:latin typeface="Arial" panose="020B0604020202020204" pitchFamily="34" charset="0"/>
              <a:cs typeface="Arial" panose="020B0604020202020204" pitchFamily="34" charset="0"/>
            </a:rPr>
            <a:t>p2 d) </a:t>
          </a:r>
          <a:endParaRPr lang="es-CO" sz="1000" dirty="0">
            <a:latin typeface="Arial" panose="020B0604020202020204" pitchFamily="34" charset="0"/>
            <a:cs typeface="Arial" panose="020B0604020202020204" pitchFamily="34" charset="0"/>
          </a:endParaRPr>
        </a:p>
      </dgm:t>
    </dgm:pt>
    <dgm:pt modelId="{E5654DD5-5C3E-40A9-981A-54BBC6AB2327}" type="parTrans" cxnId="{7F2E48AC-35D8-4664-AA1E-6B8DE7931848}">
      <dgm:prSet/>
      <dgm:spPr/>
      <dgm:t>
        <a:bodyPr/>
        <a:lstStyle/>
        <a:p>
          <a:endParaRPr lang="es-CO" sz="1300">
            <a:latin typeface="Arial" panose="020B0604020202020204" pitchFamily="34" charset="0"/>
            <a:cs typeface="Arial" panose="020B0604020202020204" pitchFamily="34" charset="0"/>
          </a:endParaRPr>
        </a:p>
      </dgm:t>
    </dgm:pt>
    <dgm:pt modelId="{7CF18D4A-F074-41C6-B5C2-25311CF03DA1}" type="sibTrans" cxnId="{7F2E48AC-35D8-4664-AA1E-6B8DE7931848}">
      <dgm:prSet/>
      <dgm:spPr/>
      <dgm:t>
        <a:bodyPr/>
        <a:lstStyle/>
        <a:p>
          <a:endParaRPr lang="es-CO" sz="1300">
            <a:latin typeface="Arial" panose="020B0604020202020204" pitchFamily="34" charset="0"/>
            <a:cs typeface="Arial" panose="020B0604020202020204" pitchFamily="34" charset="0"/>
          </a:endParaRPr>
        </a:p>
      </dgm:t>
    </dgm:pt>
    <dgm:pt modelId="{F64BF9C5-0272-4905-95DF-154431A74A67}">
      <dgm:prSet custT="1">
        <dgm:style>
          <a:lnRef idx="0">
            <a:schemeClr val="accent5"/>
          </a:lnRef>
          <a:fillRef idx="3">
            <a:schemeClr val="accent5"/>
          </a:fillRef>
          <a:effectRef idx="3">
            <a:schemeClr val="accent5"/>
          </a:effectRef>
          <a:fontRef idx="minor">
            <a:schemeClr val="lt1"/>
          </a:fontRef>
        </dgm:style>
      </dgm:prSet>
      <dgm:spPr/>
      <dgm:t>
        <a:bodyPr/>
        <a:lstStyle/>
        <a:p>
          <a:pPr>
            <a:lnSpc>
              <a:spcPct val="150000"/>
            </a:lnSpc>
          </a:pPr>
          <a:r>
            <a:rPr lang="es-CO" sz="1300" b="0" i="0" dirty="0">
              <a:latin typeface="Arial" panose="020B0604020202020204" pitchFamily="34" charset="0"/>
              <a:cs typeface="Arial" panose="020B0604020202020204" pitchFamily="34" charset="0"/>
            </a:rPr>
            <a:t>Percentil 75% de todas las entradas de bytes(</a:t>
          </a:r>
          <a:r>
            <a:rPr lang="es-CO" sz="1300" dirty="0">
              <a:latin typeface="Arial" panose="020B0604020202020204" pitchFamily="34" charset="0"/>
              <a:cs typeface="Arial" panose="020B0604020202020204" pitchFamily="34" charset="0"/>
            </a:rPr>
            <a:t>p3 </a:t>
          </a:r>
          <a:r>
            <a:rPr lang="es-CO" sz="1300" dirty="0" err="1">
              <a:latin typeface="Arial" panose="020B0604020202020204" pitchFamily="34" charset="0"/>
              <a:cs typeface="Arial" panose="020B0604020202020204" pitchFamily="34" charset="0"/>
            </a:rPr>
            <a:t>ib</a:t>
          </a:r>
          <a:r>
            <a:rPr lang="es-CO" sz="1300" dirty="0">
              <a:latin typeface="Arial" panose="020B0604020202020204" pitchFamily="34" charset="0"/>
              <a:cs typeface="Arial" panose="020B0604020202020204" pitchFamily="34" charset="0"/>
            </a:rPr>
            <a:t>)</a:t>
          </a:r>
        </a:p>
      </dgm:t>
    </dgm:pt>
    <dgm:pt modelId="{EC6386DE-5D37-4B3C-8AF9-00A47AEE6171}" type="parTrans" cxnId="{5D9909AB-4E0C-4FD5-BDF5-1E014E131A7F}">
      <dgm:prSet/>
      <dgm:spPr/>
      <dgm:t>
        <a:bodyPr/>
        <a:lstStyle/>
        <a:p>
          <a:endParaRPr lang="es-CO" sz="1300">
            <a:latin typeface="Arial" panose="020B0604020202020204" pitchFamily="34" charset="0"/>
            <a:cs typeface="Arial" panose="020B0604020202020204" pitchFamily="34" charset="0"/>
          </a:endParaRPr>
        </a:p>
      </dgm:t>
    </dgm:pt>
    <dgm:pt modelId="{B4687D10-1163-4876-B7E0-1123DEC3967F}" type="sibTrans" cxnId="{5D9909AB-4E0C-4FD5-BDF5-1E014E131A7F}">
      <dgm:prSet/>
      <dgm:spPr/>
      <dgm:t>
        <a:bodyPr/>
        <a:lstStyle/>
        <a:p>
          <a:endParaRPr lang="es-CO" sz="1300">
            <a:latin typeface="Arial" panose="020B0604020202020204" pitchFamily="34" charset="0"/>
            <a:cs typeface="Arial" panose="020B0604020202020204" pitchFamily="34" charset="0"/>
          </a:endParaRPr>
        </a:p>
      </dgm:t>
    </dgm:pt>
    <dgm:pt modelId="{986927F6-B7E7-4838-B74B-7D20A366359A}">
      <dgm:prSet phldrT="[Texto]" custT="1"/>
      <dgm:spPr/>
      <dgm:t>
        <a:bodyPr/>
        <a:lstStyle/>
        <a:p>
          <a:pPr>
            <a:lnSpc>
              <a:spcPct val="150000"/>
            </a:lnSpc>
          </a:pPr>
          <a:r>
            <a:rPr lang="es-CO" sz="1300" b="0" i="0" dirty="0">
              <a:latin typeface="Arial" panose="020B0604020202020204" pitchFamily="34" charset="0"/>
              <a:cs typeface="Arial" panose="020B0604020202020204" pitchFamily="34" charset="0"/>
            </a:rPr>
            <a:t>Valor mínimo de todas las duraciones(</a:t>
          </a:r>
          <a:r>
            <a:rPr lang="es-CO" sz="1300" dirty="0">
              <a:latin typeface="Arial" panose="020B0604020202020204" pitchFamily="34" charset="0"/>
              <a:cs typeface="Arial" panose="020B0604020202020204" pitchFamily="34" charset="0"/>
            </a:rPr>
            <a:t>min d), </a:t>
          </a:r>
        </a:p>
      </dgm:t>
    </dgm:pt>
    <dgm:pt modelId="{4BC8DE07-8AAD-4CF3-9351-17A3B2C0C5BA}" type="parTrans" cxnId="{6325886D-2182-4126-B743-85E244AE9E6F}">
      <dgm:prSet/>
      <dgm:spPr/>
      <dgm:t>
        <a:bodyPr/>
        <a:lstStyle/>
        <a:p>
          <a:endParaRPr lang="es-CO" sz="1300">
            <a:latin typeface="Arial" panose="020B0604020202020204" pitchFamily="34" charset="0"/>
            <a:cs typeface="Arial" panose="020B0604020202020204" pitchFamily="34" charset="0"/>
          </a:endParaRPr>
        </a:p>
      </dgm:t>
    </dgm:pt>
    <dgm:pt modelId="{B3E7354E-E2B9-4130-BBEE-132ED63C75E1}" type="sibTrans" cxnId="{6325886D-2182-4126-B743-85E244AE9E6F}">
      <dgm:prSet/>
      <dgm:spPr/>
      <dgm:t>
        <a:bodyPr/>
        <a:lstStyle/>
        <a:p>
          <a:endParaRPr lang="es-CO" sz="1300">
            <a:latin typeface="Arial" panose="020B0604020202020204" pitchFamily="34" charset="0"/>
            <a:cs typeface="Arial" panose="020B0604020202020204" pitchFamily="34" charset="0"/>
          </a:endParaRPr>
        </a:p>
      </dgm:t>
    </dgm:pt>
    <dgm:pt modelId="{107CB8F4-8503-4F6E-B988-1C44F878C301}">
      <dgm:prSet phldrT="[Texto]" custT="1"/>
      <dgm:spPr/>
      <dgm:t>
        <a:bodyPr/>
        <a:lstStyle/>
        <a:p>
          <a:pPr>
            <a:lnSpc>
              <a:spcPct val="150000"/>
            </a:lnSpc>
          </a:pPr>
          <a:r>
            <a:rPr lang="es-CO" sz="1300" b="0" i="0" dirty="0">
              <a:latin typeface="Arial" panose="020B0604020202020204" pitchFamily="34" charset="0"/>
              <a:cs typeface="Arial" panose="020B0604020202020204" pitchFamily="34" charset="0"/>
            </a:rPr>
            <a:t>Top 2 de los puertos de origen</a:t>
          </a:r>
          <a:r>
            <a:rPr lang="es-CO" sz="1300" dirty="0">
              <a:latin typeface="Arial" panose="020B0604020202020204" pitchFamily="34" charset="0"/>
              <a:cs typeface="Arial" panose="020B0604020202020204" pitchFamily="34" charset="0"/>
            </a:rPr>
            <a:t>(</a:t>
          </a:r>
          <a:r>
            <a:rPr lang="es-CO" sz="1300" dirty="0" err="1">
              <a:latin typeface="Arial" panose="020B0604020202020204" pitchFamily="34" charset="0"/>
              <a:cs typeface="Arial" panose="020B0604020202020204" pitchFamily="34" charset="0"/>
            </a:rPr>
            <a:t>second</a:t>
          </a:r>
          <a:r>
            <a:rPr lang="es-CO" sz="1300" dirty="0">
              <a:latin typeface="Arial" panose="020B0604020202020204" pitchFamily="34" charset="0"/>
              <a:cs typeface="Arial" panose="020B0604020202020204" pitchFamily="34" charset="0"/>
            </a:rPr>
            <a:t> </a:t>
          </a:r>
          <a:r>
            <a:rPr lang="es-CO" sz="1300" dirty="0" err="1">
              <a:latin typeface="Arial" panose="020B0604020202020204" pitchFamily="34" charset="0"/>
              <a:cs typeface="Arial" panose="020B0604020202020204" pitchFamily="34" charset="0"/>
            </a:rPr>
            <a:t>sp</a:t>
          </a:r>
          <a:r>
            <a:rPr lang="es-CO" sz="1300" dirty="0">
              <a:latin typeface="Arial" panose="020B0604020202020204" pitchFamily="34" charset="0"/>
              <a:cs typeface="Arial" panose="020B0604020202020204" pitchFamily="34" charset="0"/>
            </a:rPr>
            <a:t>),</a:t>
          </a:r>
        </a:p>
      </dgm:t>
    </dgm:pt>
    <dgm:pt modelId="{3F97A038-2C43-4BC9-AD36-2E6A59898176}" type="parTrans" cxnId="{65CD7B4F-5964-4731-AB09-D3DC43CA63B3}">
      <dgm:prSet/>
      <dgm:spPr/>
      <dgm:t>
        <a:bodyPr/>
        <a:lstStyle/>
        <a:p>
          <a:endParaRPr lang="es-CO" sz="1300">
            <a:latin typeface="Arial" panose="020B0604020202020204" pitchFamily="34" charset="0"/>
            <a:cs typeface="Arial" panose="020B0604020202020204" pitchFamily="34" charset="0"/>
          </a:endParaRPr>
        </a:p>
      </dgm:t>
    </dgm:pt>
    <dgm:pt modelId="{472E0BCD-8A67-4E60-9BE0-6CD950010C3E}" type="sibTrans" cxnId="{65CD7B4F-5964-4731-AB09-D3DC43CA63B3}">
      <dgm:prSet/>
      <dgm:spPr/>
      <dgm:t>
        <a:bodyPr/>
        <a:lstStyle/>
        <a:p>
          <a:endParaRPr lang="es-CO" sz="1300">
            <a:latin typeface="Arial" panose="020B0604020202020204" pitchFamily="34" charset="0"/>
            <a:cs typeface="Arial" panose="020B0604020202020204" pitchFamily="34" charset="0"/>
          </a:endParaRPr>
        </a:p>
      </dgm:t>
    </dgm:pt>
    <dgm:pt modelId="{DF0A4B66-5147-429B-A588-A35E051A1F8B}">
      <dgm:prSet phldrT="[Texto]" custT="1"/>
      <dgm:spPr/>
      <dgm:t>
        <a:bodyPr/>
        <a:lstStyle/>
        <a:p>
          <a:pPr>
            <a:lnSpc>
              <a:spcPct val="150000"/>
            </a:lnSpc>
          </a:pPr>
          <a:r>
            <a:rPr lang="es-CO" sz="1300" b="0" i="0" dirty="0">
              <a:latin typeface="Arial" panose="020B0604020202020204" pitchFamily="34" charset="0"/>
              <a:cs typeface="Arial" panose="020B0604020202020204" pitchFamily="34" charset="0"/>
            </a:rPr>
            <a:t>Top 2 de los puertos de destino(</a:t>
          </a:r>
          <a:r>
            <a:rPr lang="es-CO" sz="1300" dirty="0" err="1">
              <a:latin typeface="Arial" panose="020B0604020202020204" pitchFamily="34" charset="0"/>
              <a:cs typeface="Arial" panose="020B0604020202020204" pitchFamily="34" charset="0"/>
            </a:rPr>
            <a:t>second</a:t>
          </a:r>
          <a:r>
            <a:rPr lang="es-CO" sz="1300" dirty="0">
              <a:latin typeface="Arial" panose="020B0604020202020204" pitchFamily="34" charset="0"/>
              <a:cs typeface="Arial" panose="020B0604020202020204" pitchFamily="34" charset="0"/>
            </a:rPr>
            <a:t> </a:t>
          </a:r>
          <a:r>
            <a:rPr lang="es-CO" sz="1300" dirty="0" err="1">
              <a:latin typeface="Arial" panose="020B0604020202020204" pitchFamily="34" charset="0"/>
              <a:cs typeface="Arial" panose="020B0604020202020204" pitchFamily="34" charset="0"/>
            </a:rPr>
            <a:t>dp</a:t>
          </a:r>
          <a:r>
            <a:rPr lang="es-CO" sz="1300" dirty="0">
              <a:latin typeface="Arial" panose="020B0604020202020204" pitchFamily="34" charset="0"/>
              <a:cs typeface="Arial" panose="020B0604020202020204" pitchFamily="34" charset="0"/>
            </a:rPr>
            <a:t>).</a:t>
          </a:r>
        </a:p>
      </dgm:t>
    </dgm:pt>
    <dgm:pt modelId="{53116EEE-5A14-483D-933F-6A41CE7DABFE}" type="parTrans" cxnId="{CF4A0390-F538-4EFF-81CE-5146F7B57888}">
      <dgm:prSet/>
      <dgm:spPr/>
      <dgm:t>
        <a:bodyPr/>
        <a:lstStyle/>
        <a:p>
          <a:endParaRPr lang="es-CO" sz="1300">
            <a:latin typeface="Arial" panose="020B0604020202020204" pitchFamily="34" charset="0"/>
            <a:cs typeface="Arial" panose="020B0604020202020204" pitchFamily="34" charset="0"/>
          </a:endParaRPr>
        </a:p>
      </dgm:t>
    </dgm:pt>
    <dgm:pt modelId="{A7BCFF94-042E-4B9F-8F54-E56167996CB7}" type="sibTrans" cxnId="{CF4A0390-F538-4EFF-81CE-5146F7B57888}">
      <dgm:prSet/>
      <dgm:spPr/>
      <dgm:t>
        <a:bodyPr/>
        <a:lstStyle/>
        <a:p>
          <a:endParaRPr lang="es-CO" sz="1300">
            <a:latin typeface="Arial" panose="020B0604020202020204" pitchFamily="34" charset="0"/>
            <a:cs typeface="Arial" panose="020B0604020202020204" pitchFamily="34" charset="0"/>
          </a:endParaRPr>
        </a:p>
      </dgm:t>
    </dgm:pt>
    <dgm:pt modelId="{7BEFFE1A-124A-4D7F-8822-56BCBAC53E07}">
      <dgm:prSet custT="1"/>
      <dgm:spPr/>
      <dgm:t>
        <a:bodyPr/>
        <a:lstStyle/>
        <a:p>
          <a:pPr>
            <a:lnSpc>
              <a:spcPct val="150000"/>
            </a:lnSpc>
          </a:pPr>
          <a:r>
            <a:rPr lang="es-CO" sz="1000" b="0" i="0" dirty="0">
              <a:latin typeface="Arial" panose="020B0604020202020204" pitchFamily="34" charset="0"/>
              <a:cs typeface="Arial" panose="020B0604020202020204" pitchFamily="34" charset="0"/>
            </a:rPr>
            <a:t>Valor mínimo de todas las duraciones(</a:t>
          </a:r>
          <a:r>
            <a:rPr lang="en-US" sz="1000" dirty="0">
              <a:latin typeface="Arial" panose="020B0604020202020204" pitchFamily="34" charset="0"/>
              <a:cs typeface="Arial" panose="020B0604020202020204" pitchFamily="34" charset="0"/>
            </a:rPr>
            <a:t>min d), </a:t>
          </a:r>
          <a:endParaRPr lang="es-CO" sz="1000" dirty="0">
            <a:latin typeface="Arial" panose="020B0604020202020204" pitchFamily="34" charset="0"/>
            <a:cs typeface="Arial" panose="020B0604020202020204" pitchFamily="34" charset="0"/>
          </a:endParaRPr>
        </a:p>
      </dgm:t>
    </dgm:pt>
    <dgm:pt modelId="{3C22F5D4-6112-46B0-9AF9-5B656259F89E}" type="parTrans" cxnId="{96C4E462-BE1F-461C-BAB1-DDF22254FA77}">
      <dgm:prSet/>
      <dgm:spPr/>
      <dgm:t>
        <a:bodyPr/>
        <a:lstStyle/>
        <a:p>
          <a:endParaRPr lang="es-CO" sz="1300">
            <a:latin typeface="Arial" panose="020B0604020202020204" pitchFamily="34" charset="0"/>
            <a:cs typeface="Arial" panose="020B0604020202020204" pitchFamily="34" charset="0"/>
          </a:endParaRPr>
        </a:p>
      </dgm:t>
    </dgm:pt>
    <dgm:pt modelId="{F63C1E40-A089-4D07-92E7-14A2320AB463}" type="sibTrans" cxnId="{96C4E462-BE1F-461C-BAB1-DDF22254FA77}">
      <dgm:prSet/>
      <dgm:spPr/>
      <dgm:t>
        <a:bodyPr/>
        <a:lstStyle/>
        <a:p>
          <a:endParaRPr lang="es-CO" sz="1300">
            <a:latin typeface="Arial" panose="020B0604020202020204" pitchFamily="34" charset="0"/>
            <a:cs typeface="Arial" panose="020B0604020202020204" pitchFamily="34" charset="0"/>
          </a:endParaRPr>
        </a:p>
      </dgm:t>
    </dgm:pt>
    <dgm:pt modelId="{379040AF-385C-483E-9EF5-8BA1D7D1630E}">
      <dgm:prSet custT="1"/>
      <dgm:spPr/>
      <dgm:t>
        <a:bodyPr/>
        <a:lstStyle/>
        <a:p>
          <a:pPr>
            <a:lnSpc>
              <a:spcPct val="150000"/>
            </a:lnSpc>
          </a:pPr>
          <a:r>
            <a:rPr lang="es-CO" sz="1000" b="0" i="0" dirty="0">
              <a:latin typeface="Arial" panose="020B0604020202020204" pitchFamily="34" charset="0"/>
              <a:cs typeface="Arial" panose="020B0604020202020204" pitchFamily="34" charset="0"/>
            </a:rPr>
            <a:t>Promedio de bytes por paquete(</a:t>
          </a:r>
          <a:r>
            <a:rPr lang="en-US" sz="1000" dirty="0">
              <a:latin typeface="Arial" panose="020B0604020202020204" pitchFamily="34" charset="0"/>
              <a:cs typeface="Arial" panose="020B0604020202020204" pitchFamily="34" charset="0"/>
            </a:rPr>
            <a:t>Avg </a:t>
          </a:r>
          <a:r>
            <a:rPr lang="en-US" sz="1000" dirty="0" err="1">
              <a:latin typeface="Arial" panose="020B0604020202020204" pitchFamily="34" charset="0"/>
              <a:cs typeface="Arial" panose="020B0604020202020204" pitchFamily="34" charset="0"/>
            </a:rPr>
            <a:t>bpp</a:t>
          </a:r>
          <a:r>
            <a:rPr lang="en-US" sz="1000" dirty="0">
              <a:latin typeface="Arial" panose="020B0604020202020204" pitchFamily="34" charset="0"/>
              <a:cs typeface="Arial" panose="020B0604020202020204" pitchFamily="34" charset="0"/>
            </a:rPr>
            <a:t>), </a:t>
          </a:r>
          <a:endParaRPr lang="es-CO" sz="1000" dirty="0">
            <a:latin typeface="Arial" panose="020B0604020202020204" pitchFamily="34" charset="0"/>
            <a:cs typeface="Arial" panose="020B0604020202020204" pitchFamily="34" charset="0"/>
          </a:endParaRPr>
        </a:p>
      </dgm:t>
    </dgm:pt>
    <dgm:pt modelId="{786EC042-9E47-40AA-8B70-E1D425890D3E}" type="parTrans" cxnId="{8B35C23E-4F48-4C13-AE74-513BFFBD470E}">
      <dgm:prSet/>
      <dgm:spPr/>
      <dgm:t>
        <a:bodyPr/>
        <a:lstStyle/>
        <a:p>
          <a:endParaRPr lang="es-CO" sz="1300">
            <a:latin typeface="Arial" panose="020B0604020202020204" pitchFamily="34" charset="0"/>
            <a:cs typeface="Arial" panose="020B0604020202020204" pitchFamily="34" charset="0"/>
          </a:endParaRPr>
        </a:p>
      </dgm:t>
    </dgm:pt>
    <dgm:pt modelId="{8400A312-5F87-4CD1-A980-EE8D7ADFEDD7}" type="sibTrans" cxnId="{8B35C23E-4F48-4C13-AE74-513BFFBD470E}">
      <dgm:prSet/>
      <dgm:spPr/>
      <dgm:t>
        <a:bodyPr/>
        <a:lstStyle/>
        <a:p>
          <a:endParaRPr lang="es-CO" sz="1300">
            <a:latin typeface="Arial" panose="020B0604020202020204" pitchFamily="34" charset="0"/>
            <a:cs typeface="Arial" panose="020B0604020202020204" pitchFamily="34" charset="0"/>
          </a:endParaRPr>
        </a:p>
      </dgm:t>
    </dgm:pt>
    <dgm:pt modelId="{A387072C-7F83-4A0D-B507-FB51B91B170C}">
      <dgm:prSet custT="1"/>
      <dgm:spPr/>
      <dgm:t>
        <a:bodyPr/>
        <a:lstStyle/>
        <a:p>
          <a:pPr>
            <a:lnSpc>
              <a:spcPct val="150000"/>
            </a:lnSpc>
          </a:pPr>
          <a:r>
            <a:rPr lang="es-CO" sz="1000" b="0" i="0" dirty="0">
              <a:latin typeface="Arial" panose="020B0604020202020204" pitchFamily="34" charset="0"/>
              <a:cs typeface="Arial" panose="020B0604020202020204" pitchFamily="34" charset="0"/>
            </a:rPr>
            <a:t>Top 1 de los puertos de destino</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First_dp</a:t>
          </a:r>
          <a:r>
            <a:rPr lang="en-US" sz="1000" dirty="0">
              <a:latin typeface="Arial" panose="020B0604020202020204" pitchFamily="34" charset="0"/>
              <a:cs typeface="Arial" panose="020B0604020202020204" pitchFamily="34" charset="0"/>
            </a:rPr>
            <a:t>), </a:t>
          </a:r>
          <a:endParaRPr lang="es-CO" sz="1000" dirty="0">
            <a:latin typeface="Arial" panose="020B0604020202020204" pitchFamily="34" charset="0"/>
            <a:cs typeface="Arial" panose="020B0604020202020204" pitchFamily="34" charset="0"/>
          </a:endParaRPr>
        </a:p>
      </dgm:t>
    </dgm:pt>
    <dgm:pt modelId="{170AAB46-1B77-429D-B9C7-D4210F91E3EA}" type="parTrans" cxnId="{EB10446D-C66A-433F-A726-17AC17074159}">
      <dgm:prSet/>
      <dgm:spPr/>
      <dgm:t>
        <a:bodyPr/>
        <a:lstStyle/>
        <a:p>
          <a:endParaRPr lang="es-CO" sz="1300">
            <a:latin typeface="Arial" panose="020B0604020202020204" pitchFamily="34" charset="0"/>
            <a:cs typeface="Arial" panose="020B0604020202020204" pitchFamily="34" charset="0"/>
          </a:endParaRPr>
        </a:p>
      </dgm:t>
    </dgm:pt>
    <dgm:pt modelId="{D3444B21-5A23-43A1-BEA9-DB4E6424DA7F}" type="sibTrans" cxnId="{EB10446D-C66A-433F-A726-17AC17074159}">
      <dgm:prSet/>
      <dgm:spPr/>
      <dgm:t>
        <a:bodyPr/>
        <a:lstStyle/>
        <a:p>
          <a:endParaRPr lang="es-CO" sz="1300">
            <a:latin typeface="Arial" panose="020B0604020202020204" pitchFamily="34" charset="0"/>
            <a:cs typeface="Arial" panose="020B0604020202020204" pitchFamily="34" charset="0"/>
          </a:endParaRPr>
        </a:p>
      </dgm:t>
    </dgm:pt>
    <dgm:pt modelId="{3C6770A7-80E6-4AF4-AEDB-85C80B68807A}">
      <dgm:prSet custT="1"/>
      <dgm:spPr/>
      <dgm:t>
        <a:bodyPr/>
        <a:lstStyle/>
        <a:p>
          <a:pPr>
            <a:lnSpc>
              <a:spcPct val="150000"/>
            </a:lnSpc>
          </a:pPr>
          <a:r>
            <a:rPr lang="es-CO" sz="1000" b="0" i="0" dirty="0">
              <a:latin typeface="Arial" panose="020B0604020202020204" pitchFamily="34" charset="0"/>
              <a:cs typeface="Arial" panose="020B0604020202020204" pitchFamily="34" charset="0"/>
            </a:rPr>
            <a:t>Top 1 de los puertos de origen(</a:t>
          </a:r>
          <a:r>
            <a:rPr lang="en-US" sz="1000" dirty="0" err="1">
              <a:latin typeface="Arial" panose="020B0604020202020204" pitchFamily="34" charset="0"/>
              <a:cs typeface="Arial" panose="020B0604020202020204" pitchFamily="34" charset="0"/>
            </a:rPr>
            <a:t>First_sp</a:t>
          </a:r>
          <a:r>
            <a:rPr lang="en-US" sz="1000" dirty="0">
              <a:latin typeface="Arial" panose="020B0604020202020204" pitchFamily="34" charset="0"/>
              <a:cs typeface="Arial" panose="020B0604020202020204" pitchFamily="34" charset="0"/>
            </a:rPr>
            <a:t>), </a:t>
          </a:r>
          <a:endParaRPr lang="es-CO" sz="1000" dirty="0">
            <a:latin typeface="Arial" panose="020B0604020202020204" pitchFamily="34" charset="0"/>
            <a:cs typeface="Arial" panose="020B0604020202020204" pitchFamily="34" charset="0"/>
          </a:endParaRPr>
        </a:p>
      </dgm:t>
    </dgm:pt>
    <dgm:pt modelId="{55E23462-8451-4ED0-9F6A-3BF6FD531354}" type="parTrans" cxnId="{AA2FC0B8-70DF-4DE1-A5F0-7AFC2C2431D7}">
      <dgm:prSet/>
      <dgm:spPr/>
      <dgm:t>
        <a:bodyPr/>
        <a:lstStyle/>
        <a:p>
          <a:endParaRPr lang="es-CO" sz="1300">
            <a:latin typeface="Arial" panose="020B0604020202020204" pitchFamily="34" charset="0"/>
            <a:cs typeface="Arial" panose="020B0604020202020204" pitchFamily="34" charset="0"/>
          </a:endParaRPr>
        </a:p>
      </dgm:t>
    </dgm:pt>
    <dgm:pt modelId="{0E9ACD89-FAD6-42EB-8783-687A1F5FD696}" type="sibTrans" cxnId="{AA2FC0B8-70DF-4DE1-A5F0-7AFC2C2431D7}">
      <dgm:prSet/>
      <dgm:spPr/>
      <dgm:t>
        <a:bodyPr/>
        <a:lstStyle/>
        <a:p>
          <a:endParaRPr lang="es-CO" sz="1300">
            <a:latin typeface="Arial" panose="020B0604020202020204" pitchFamily="34" charset="0"/>
            <a:cs typeface="Arial" panose="020B0604020202020204" pitchFamily="34" charset="0"/>
          </a:endParaRPr>
        </a:p>
      </dgm:t>
    </dgm:pt>
    <dgm:pt modelId="{73998781-FE37-4B06-93BD-4852F4A07246}">
      <dgm:prSet custT="1"/>
      <dgm:spPr/>
      <dgm:t>
        <a:bodyPr/>
        <a:lstStyle/>
        <a:p>
          <a:pPr>
            <a:lnSpc>
              <a:spcPct val="150000"/>
            </a:lnSpc>
          </a:pPr>
          <a:r>
            <a:rPr lang="es-CO" sz="1000" b="0" i="0" dirty="0">
              <a:latin typeface="Arial" panose="020B0604020202020204" pitchFamily="34" charset="0"/>
              <a:cs typeface="Arial" panose="020B0604020202020204" pitchFamily="34" charset="0"/>
            </a:rPr>
            <a:t>Percentil 50% de todas las entradas de bytes(</a:t>
          </a:r>
          <a:r>
            <a:rPr lang="en-US" sz="1000" dirty="0">
              <a:latin typeface="Arial" panose="020B0604020202020204" pitchFamily="34" charset="0"/>
              <a:cs typeface="Arial" panose="020B0604020202020204" pitchFamily="34" charset="0"/>
            </a:rPr>
            <a:t>P2_ib)</a:t>
          </a:r>
          <a:endParaRPr lang="es-CO" sz="1000" dirty="0">
            <a:latin typeface="Arial" panose="020B0604020202020204" pitchFamily="34" charset="0"/>
            <a:cs typeface="Arial" panose="020B0604020202020204" pitchFamily="34" charset="0"/>
          </a:endParaRPr>
        </a:p>
      </dgm:t>
    </dgm:pt>
    <dgm:pt modelId="{9F25074B-40A8-4EFA-A424-888085F7F085}" type="parTrans" cxnId="{98966954-4CBD-4BFC-B2E4-6EC793B96B0E}">
      <dgm:prSet/>
      <dgm:spPr/>
      <dgm:t>
        <a:bodyPr/>
        <a:lstStyle/>
        <a:p>
          <a:endParaRPr lang="es-CO" sz="1300">
            <a:latin typeface="Arial" panose="020B0604020202020204" pitchFamily="34" charset="0"/>
            <a:cs typeface="Arial" panose="020B0604020202020204" pitchFamily="34" charset="0"/>
          </a:endParaRPr>
        </a:p>
      </dgm:t>
    </dgm:pt>
    <dgm:pt modelId="{54499575-5CAB-4C29-8E1B-0770BA1EB635}" type="sibTrans" cxnId="{98966954-4CBD-4BFC-B2E4-6EC793B96B0E}">
      <dgm:prSet/>
      <dgm:spPr/>
      <dgm:t>
        <a:bodyPr/>
        <a:lstStyle/>
        <a:p>
          <a:endParaRPr lang="es-CO" sz="1300">
            <a:latin typeface="Arial" panose="020B0604020202020204" pitchFamily="34" charset="0"/>
            <a:cs typeface="Arial" panose="020B0604020202020204" pitchFamily="34" charset="0"/>
          </a:endParaRPr>
        </a:p>
      </dgm:t>
    </dgm:pt>
    <dgm:pt modelId="{3BDACFA8-CC9A-415D-8C3B-4FEECD5787D5}">
      <dgm:prSet custT="1"/>
      <dgm:spPr/>
      <dgm:t>
        <a:bodyPr/>
        <a:lstStyle/>
        <a:p>
          <a:pPr>
            <a:lnSpc>
              <a:spcPct val="150000"/>
            </a:lnSpc>
          </a:pPr>
          <a:r>
            <a:rPr lang="es-CO" sz="1000" b="0" i="0" dirty="0">
              <a:latin typeface="Arial" panose="020B0604020202020204" pitchFamily="34" charset="0"/>
              <a:cs typeface="Arial" panose="020B0604020202020204" pitchFamily="34" charset="0"/>
            </a:rPr>
            <a:t>Percentil 75% de todas las entradas de bytes (</a:t>
          </a:r>
          <a:r>
            <a:rPr lang="en-US" sz="1000" dirty="0">
              <a:latin typeface="Arial" panose="020B0604020202020204" pitchFamily="34" charset="0"/>
              <a:cs typeface="Arial" panose="020B0604020202020204" pitchFamily="34" charset="0"/>
            </a:rPr>
            <a:t>P3_ib).</a:t>
          </a:r>
          <a:endParaRPr lang="es-CO" sz="1000" dirty="0">
            <a:latin typeface="Arial" panose="020B0604020202020204" pitchFamily="34" charset="0"/>
            <a:cs typeface="Arial" panose="020B0604020202020204" pitchFamily="34" charset="0"/>
          </a:endParaRPr>
        </a:p>
      </dgm:t>
    </dgm:pt>
    <dgm:pt modelId="{160FFE89-4849-4443-885D-7612D0AF9A66}" type="parTrans" cxnId="{089FB9C5-5D1E-464B-8D87-70A389CD1C7B}">
      <dgm:prSet/>
      <dgm:spPr/>
      <dgm:t>
        <a:bodyPr/>
        <a:lstStyle/>
        <a:p>
          <a:endParaRPr lang="es-CO" sz="1300">
            <a:latin typeface="Arial" panose="020B0604020202020204" pitchFamily="34" charset="0"/>
            <a:cs typeface="Arial" panose="020B0604020202020204" pitchFamily="34" charset="0"/>
          </a:endParaRPr>
        </a:p>
      </dgm:t>
    </dgm:pt>
    <dgm:pt modelId="{05C0FAE7-83BA-4A09-BF32-33BCDA8C1892}" type="sibTrans" cxnId="{089FB9C5-5D1E-464B-8D87-70A389CD1C7B}">
      <dgm:prSet/>
      <dgm:spPr/>
      <dgm:t>
        <a:bodyPr/>
        <a:lstStyle/>
        <a:p>
          <a:endParaRPr lang="es-CO" sz="1300">
            <a:latin typeface="Arial" panose="020B0604020202020204" pitchFamily="34" charset="0"/>
            <a:cs typeface="Arial" panose="020B0604020202020204" pitchFamily="34" charset="0"/>
          </a:endParaRPr>
        </a:p>
      </dgm:t>
    </dgm:pt>
    <dgm:pt modelId="{D2E72824-536C-4041-8FD1-1372E053D513}">
      <dgm:prSet phldrT="[Texto]" custT="1">
        <dgm:style>
          <a:lnRef idx="0">
            <a:schemeClr val="accent5"/>
          </a:lnRef>
          <a:fillRef idx="3">
            <a:schemeClr val="accent5"/>
          </a:fillRef>
          <a:effectRef idx="3">
            <a:schemeClr val="accent5"/>
          </a:effectRef>
          <a:fontRef idx="minor">
            <a:schemeClr val="lt1"/>
          </a:fontRef>
        </dgm:style>
      </dgm:prSet>
      <dgm:spPr/>
      <dgm:t>
        <a:bodyPr/>
        <a:lstStyle/>
        <a:p>
          <a:pPr>
            <a:lnSpc>
              <a:spcPct val="90000"/>
            </a:lnSpc>
          </a:pPr>
          <a:r>
            <a:rPr lang="es-CO" sz="1300" b="0" i="0" dirty="0">
              <a:latin typeface="Arial" panose="020B0604020202020204" pitchFamily="34" charset="0"/>
              <a:cs typeface="Arial" panose="020B0604020202020204" pitchFamily="34" charset="0"/>
            </a:rPr>
            <a:t>Promedio de paquetes por segundo(</a:t>
          </a:r>
          <a:r>
            <a:rPr lang="es-CO" sz="1300" dirty="0" err="1">
              <a:latin typeface="Arial" panose="020B0604020202020204" pitchFamily="34" charset="0"/>
              <a:cs typeface="Arial" panose="020B0604020202020204" pitchFamily="34" charset="0"/>
            </a:rPr>
            <a:t>Avgpps</a:t>
          </a:r>
          <a:r>
            <a:rPr lang="es-CO" sz="1300" dirty="0">
              <a:latin typeface="Arial" panose="020B0604020202020204" pitchFamily="34" charset="0"/>
              <a:cs typeface="Arial" panose="020B0604020202020204" pitchFamily="34" charset="0"/>
            </a:rPr>
            <a:t>), </a:t>
          </a:r>
        </a:p>
      </dgm:t>
    </dgm:pt>
    <dgm:pt modelId="{9EB86D16-B51E-4F7F-A9AA-7080FD049FBF}" type="parTrans" cxnId="{9603C587-E5AC-48DE-ACC6-48E903D36485}">
      <dgm:prSet/>
      <dgm:spPr/>
      <dgm:t>
        <a:bodyPr/>
        <a:lstStyle/>
        <a:p>
          <a:endParaRPr lang="es-CO" sz="1300">
            <a:latin typeface="Arial" panose="020B0604020202020204" pitchFamily="34" charset="0"/>
            <a:cs typeface="Arial" panose="020B0604020202020204" pitchFamily="34" charset="0"/>
          </a:endParaRPr>
        </a:p>
      </dgm:t>
    </dgm:pt>
    <dgm:pt modelId="{695077D5-CE36-4B23-AD85-30AA927C55F9}" type="sibTrans" cxnId="{9603C587-E5AC-48DE-ACC6-48E903D36485}">
      <dgm:prSet/>
      <dgm:spPr/>
      <dgm:t>
        <a:bodyPr/>
        <a:lstStyle/>
        <a:p>
          <a:endParaRPr lang="es-CO" sz="1300">
            <a:latin typeface="Arial" panose="020B0604020202020204" pitchFamily="34" charset="0"/>
            <a:cs typeface="Arial" panose="020B0604020202020204" pitchFamily="34" charset="0"/>
          </a:endParaRPr>
        </a:p>
      </dgm:t>
    </dgm:pt>
    <dgm:pt modelId="{2B6EB36A-39B9-4A58-8D6A-C3EE73018943}">
      <dgm:prSet phldrT="[Texto]" custT="1">
        <dgm:style>
          <a:lnRef idx="0">
            <a:schemeClr val="accent5"/>
          </a:lnRef>
          <a:fillRef idx="3">
            <a:schemeClr val="accent5"/>
          </a:fillRef>
          <a:effectRef idx="3">
            <a:schemeClr val="accent5"/>
          </a:effectRef>
          <a:fontRef idx="minor">
            <a:schemeClr val="lt1"/>
          </a:fontRef>
        </dgm:style>
      </dgm:prSet>
      <dgm:spPr/>
      <dgm:t>
        <a:bodyPr/>
        <a:lstStyle/>
        <a:p>
          <a:pPr>
            <a:lnSpc>
              <a:spcPct val="90000"/>
            </a:lnSpc>
          </a:pPr>
          <a:r>
            <a:rPr lang="es-CO" sz="1300" b="0" i="0" dirty="0">
              <a:latin typeface="Arial" panose="020B0604020202020204" pitchFamily="34" charset="0"/>
              <a:cs typeface="Arial" panose="020B0604020202020204" pitchFamily="34" charset="0"/>
            </a:rPr>
            <a:t>Promedio de bytes por paquete(</a:t>
          </a:r>
          <a:r>
            <a:rPr lang="es-CO" sz="1300" dirty="0" err="1">
              <a:latin typeface="Arial" panose="020B0604020202020204" pitchFamily="34" charset="0"/>
              <a:cs typeface="Arial" panose="020B0604020202020204" pitchFamily="34" charset="0"/>
            </a:rPr>
            <a:t>Avgpps</a:t>
          </a:r>
          <a:r>
            <a:rPr lang="es-CO" sz="1300" dirty="0">
              <a:latin typeface="Arial" panose="020B0604020202020204" pitchFamily="34" charset="0"/>
              <a:cs typeface="Arial" panose="020B0604020202020204" pitchFamily="34" charset="0"/>
            </a:rPr>
            <a:t>) </a:t>
          </a:r>
        </a:p>
      </dgm:t>
    </dgm:pt>
    <dgm:pt modelId="{9C8080F7-1699-41E2-AB67-19595502626C}" type="parTrans" cxnId="{5C93841E-ED2A-45D2-9696-9E8D42703739}">
      <dgm:prSet/>
      <dgm:spPr/>
      <dgm:t>
        <a:bodyPr/>
        <a:lstStyle/>
        <a:p>
          <a:endParaRPr lang="es-CO" sz="1300">
            <a:latin typeface="Arial" panose="020B0604020202020204" pitchFamily="34" charset="0"/>
            <a:cs typeface="Arial" panose="020B0604020202020204" pitchFamily="34" charset="0"/>
          </a:endParaRPr>
        </a:p>
      </dgm:t>
    </dgm:pt>
    <dgm:pt modelId="{81A98A3B-5AC5-4E71-B90E-48D322CA9AC2}" type="sibTrans" cxnId="{5C93841E-ED2A-45D2-9696-9E8D42703739}">
      <dgm:prSet/>
      <dgm:spPr/>
      <dgm:t>
        <a:bodyPr/>
        <a:lstStyle/>
        <a:p>
          <a:endParaRPr lang="es-CO" sz="1300">
            <a:latin typeface="Arial" panose="020B0604020202020204" pitchFamily="34" charset="0"/>
            <a:cs typeface="Arial" panose="020B0604020202020204" pitchFamily="34" charset="0"/>
          </a:endParaRPr>
        </a:p>
      </dgm:t>
    </dgm:pt>
    <dgm:pt modelId="{9433301F-398F-4BA2-9F16-03A278F15BC4}">
      <dgm:prSet phldrT="[Texto]" custT="1">
        <dgm:style>
          <a:lnRef idx="0">
            <a:schemeClr val="accent5"/>
          </a:lnRef>
          <a:fillRef idx="3">
            <a:schemeClr val="accent5"/>
          </a:fillRef>
          <a:effectRef idx="3">
            <a:schemeClr val="accent5"/>
          </a:effectRef>
          <a:fontRef idx="minor">
            <a:schemeClr val="lt1"/>
          </a:fontRef>
        </dgm:style>
      </dgm:prSet>
      <dgm:spPr/>
      <dgm:t>
        <a:bodyPr/>
        <a:lstStyle/>
        <a:p>
          <a:pPr>
            <a:lnSpc>
              <a:spcPct val="90000"/>
            </a:lnSpc>
          </a:pPr>
          <a:r>
            <a:rPr lang="es-CO" sz="1300" b="0" i="0" dirty="0">
              <a:latin typeface="Arial" panose="020B0604020202020204" pitchFamily="34" charset="0"/>
              <a:cs typeface="Arial" panose="020B0604020202020204" pitchFamily="34" charset="0"/>
            </a:rPr>
            <a:t>Percentil 75% de todas las entradas de paquetes(</a:t>
          </a:r>
          <a:r>
            <a:rPr lang="es-CO" sz="1300" dirty="0">
              <a:latin typeface="Arial" panose="020B0604020202020204" pitchFamily="34" charset="0"/>
              <a:cs typeface="Arial" panose="020B0604020202020204" pitchFamily="34" charset="0"/>
            </a:rPr>
            <a:t>p3 </a:t>
          </a:r>
          <a:r>
            <a:rPr lang="es-CO" sz="1300" dirty="0" err="1">
              <a:latin typeface="Arial" panose="020B0604020202020204" pitchFamily="34" charset="0"/>
              <a:cs typeface="Arial" panose="020B0604020202020204" pitchFamily="34" charset="0"/>
            </a:rPr>
            <a:t>ip</a:t>
          </a:r>
          <a:r>
            <a:rPr lang="es-CO" sz="1300" dirty="0">
              <a:latin typeface="Arial" panose="020B0604020202020204" pitchFamily="34" charset="0"/>
              <a:cs typeface="Arial" panose="020B0604020202020204" pitchFamily="34" charset="0"/>
            </a:rPr>
            <a:t>)</a:t>
          </a:r>
        </a:p>
      </dgm:t>
    </dgm:pt>
    <dgm:pt modelId="{A767CB29-EB78-4CDA-9A34-E4D6FA3ED5E0}" type="parTrans" cxnId="{9A230A20-071B-4BFA-BCD1-66F12C6DCFCC}">
      <dgm:prSet/>
      <dgm:spPr/>
      <dgm:t>
        <a:bodyPr/>
        <a:lstStyle/>
        <a:p>
          <a:endParaRPr lang="es-CO" sz="1300">
            <a:latin typeface="Arial" panose="020B0604020202020204" pitchFamily="34" charset="0"/>
            <a:cs typeface="Arial" panose="020B0604020202020204" pitchFamily="34" charset="0"/>
          </a:endParaRPr>
        </a:p>
      </dgm:t>
    </dgm:pt>
    <dgm:pt modelId="{7CEAD0A0-F0DC-4F8D-87E9-F18645206861}" type="sibTrans" cxnId="{9A230A20-071B-4BFA-BCD1-66F12C6DCFCC}">
      <dgm:prSet/>
      <dgm:spPr/>
      <dgm:t>
        <a:bodyPr/>
        <a:lstStyle/>
        <a:p>
          <a:endParaRPr lang="es-CO" sz="1300">
            <a:latin typeface="Arial" panose="020B0604020202020204" pitchFamily="34" charset="0"/>
            <a:cs typeface="Arial" panose="020B0604020202020204" pitchFamily="34" charset="0"/>
          </a:endParaRPr>
        </a:p>
      </dgm:t>
    </dgm:pt>
    <dgm:pt modelId="{8C6A0457-DABB-4431-AE38-99D18AB4DE08}" type="pres">
      <dgm:prSet presAssocID="{AF518808-DCAF-4FF0-BC36-79BEFB0C7877}" presName="Name0" presStyleCnt="0">
        <dgm:presLayoutVars>
          <dgm:dir/>
          <dgm:animLvl val="lvl"/>
          <dgm:resizeHandles val="exact"/>
        </dgm:presLayoutVars>
      </dgm:prSet>
      <dgm:spPr/>
    </dgm:pt>
    <dgm:pt modelId="{D173BCA9-54CE-4B86-B898-011574287F7F}" type="pres">
      <dgm:prSet presAssocID="{D511D5CE-99A4-4F03-BA2D-7DD4896DEC5D}" presName="composite" presStyleCnt="0"/>
      <dgm:spPr/>
    </dgm:pt>
    <dgm:pt modelId="{34ED18E3-C4B3-4333-90AC-9988EC5A84B7}" type="pres">
      <dgm:prSet presAssocID="{D511D5CE-99A4-4F03-BA2D-7DD4896DEC5D}" presName="parTx" presStyleLbl="alignNode1" presStyleIdx="0" presStyleCnt="3">
        <dgm:presLayoutVars>
          <dgm:chMax val="0"/>
          <dgm:chPref val="0"/>
          <dgm:bulletEnabled val="1"/>
        </dgm:presLayoutVars>
      </dgm:prSet>
      <dgm:spPr/>
    </dgm:pt>
    <dgm:pt modelId="{17C91FDF-D5F6-4ACC-8028-5E4124A8F92B}" type="pres">
      <dgm:prSet presAssocID="{D511D5CE-99A4-4F03-BA2D-7DD4896DEC5D}" presName="desTx" presStyleLbl="alignAccFollowNode1" presStyleIdx="0" presStyleCnt="3">
        <dgm:presLayoutVars>
          <dgm:bulletEnabled val="1"/>
        </dgm:presLayoutVars>
      </dgm:prSet>
      <dgm:spPr/>
    </dgm:pt>
    <dgm:pt modelId="{0982FF77-7DAB-42B4-A485-8A2554178526}" type="pres">
      <dgm:prSet presAssocID="{AC42795A-4338-40CC-AAB0-3BF383A841A4}" presName="space" presStyleCnt="0"/>
      <dgm:spPr/>
    </dgm:pt>
    <dgm:pt modelId="{2A88920B-7863-4F14-90C1-816F27C637AA}" type="pres">
      <dgm:prSet presAssocID="{B7AB9A1F-7B2B-452B-84B9-17BFB5282754}" presName="composite" presStyleCnt="0"/>
      <dgm:spPr/>
    </dgm:pt>
    <dgm:pt modelId="{3CD92DA8-3963-48B8-A9D0-CDA53D41DE29}" type="pres">
      <dgm:prSet presAssocID="{B7AB9A1F-7B2B-452B-84B9-17BFB5282754}" presName="parTx" presStyleLbl="alignNode1" presStyleIdx="1" presStyleCnt="3">
        <dgm:presLayoutVars>
          <dgm:chMax val="0"/>
          <dgm:chPref val="0"/>
          <dgm:bulletEnabled val="1"/>
        </dgm:presLayoutVars>
      </dgm:prSet>
      <dgm:spPr/>
    </dgm:pt>
    <dgm:pt modelId="{5966B891-82C7-4062-B65D-D633A3C5DAEE}" type="pres">
      <dgm:prSet presAssocID="{B7AB9A1F-7B2B-452B-84B9-17BFB5282754}" presName="desTx" presStyleLbl="alignAccFollowNode1" presStyleIdx="1" presStyleCnt="3">
        <dgm:presLayoutVars>
          <dgm:bulletEnabled val="1"/>
        </dgm:presLayoutVars>
      </dgm:prSet>
      <dgm:spPr/>
    </dgm:pt>
    <dgm:pt modelId="{A36518BD-1A85-4470-9984-176E40463F82}" type="pres">
      <dgm:prSet presAssocID="{42971695-9FD9-4C9D-801B-BD817CDB6454}" presName="space" presStyleCnt="0"/>
      <dgm:spPr/>
    </dgm:pt>
    <dgm:pt modelId="{D1679394-56D2-4B8C-B161-A4B7555C69BA}" type="pres">
      <dgm:prSet presAssocID="{D5AFB8DD-3192-4A83-91DC-5C86605DBCB9}" presName="composite" presStyleCnt="0"/>
      <dgm:spPr/>
    </dgm:pt>
    <dgm:pt modelId="{7A84843C-A8CE-4A64-9C3F-5695533ECB3E}" type="pres">
      <dgm:prSet presAssocID="{D5AFB8DD-3192-4A83-91DC-5C86605DBCB9}" presName="parTx" presStyleLbl="alignNode1" presStyleIdx="2" presStyleCnt="3">
        <dgm:presLayoutVars>
          <dgm:chMax val="0"/>
          <dgm:chPref val="0"/>
          <dgm:bulletEnabled val="1"/>
        </dgm:presLayoutVars>
      </dgm:prSet>
      <dgm:spPr/>
    </dgm:pt>
    <dgm:pt modelId="{E4B4B04D-E931-4110-8CF2-C9E3F7A60706}" type="pres">
      <dgm:prSet presAssocID="{D5AFB8DD-3192-4A83-91DC-5C86605DBCB9}" presName="desTx" presStyleLbl="alignAccFollowNode1" presStyleIdx="2" presStyleCnt="3">
        <dgm:presLayoutVars>
          <dgm:bulletEnabled val="1"/>
        </dgm:presLayoutVars>
      </dgm:prSet>
      <dgm:spPr/>
    </dgm:pt>
  </dgm:ptLst>
  <dgm:cxnLst>
    <dgm:cxn modelId="{7594C705-D523-4DE0-B042-049A6DAF5786}" type="presOf" srcId="{7BEFFE1A-124A-4D7F-8822-56BCBAC53E07}" destId="{5966B891-82C7-4062-B65D-D633A3C5DAEE}" srcOrd="0" destOrd="2" presId="urn:microsoft.com/office/officeart/2005/8/layout/hList1"/>
    <dgm:cxn modelId="{6F5D5A09-0CA8-4F55-B575-B32D12E67F37}" type="presOf" srcId="{12B61350-EB45-4BC6-80F4-B261E2BDFC78}" destId="{5966B891-82C7-4062-B65D-D633A3C5DAEE}" srcOrd="0" destOrd="1" presId="urn:microsoft.com/office/officeart/2005/8/layout/hList1"/>
    <dgm:cxn modelId="{D9C9DE0A-5821-49BA-97FF-4B8F87657E9E}" type="presOf" srcId="{AF518808-DCAF-4FF0-BC36-79BEFB0C7877}" destId="{8C6A0457-DABB-4431-AE38-99D18AB4DE08}" srcOrd="0" destOrd="0" presId="urn:microsoft.com/office/officeart/2005/8/layout/hList1"/>
    <dgm:cxn modelId="{4039B710-F61A-4A44-B897-0D2D3847D1F6}" type="presOf" srcId="{DE70C35C-150F-44EA-A3D3-0D2565D53BBA}" destId="{17C91FDF-D5F6-4ACC-8028-5E4124A8F92B}" srcOrd="0" destOrd="0" presId="urn:microsoft.com/office/officeart/2005/8/layout/hList1"/>
    <dgm:cxn modelId="{736D7E16-67A8-47E8-925C-160AA4898885}" srcId="{AF518808-DCAF-4FF0-BC36-79BEFB0C7877}" destId="{B7AB9A1F-7B2B-452B-84B9-17BFB5282754}" srcOrd="1" destOrd="0" parTransId="{20B2E9B4-F1F3-4374-995B-B9BFF9872071}" sibTransId="{42971695-9FD9-4C9D-801B-BD817CDB6454}"/>
    <dgm:cxn modelId="{95BC4C19-3DD8-446C-B211-F348C7CCAE00}" type="presOf" srcId="{379040AF-385C-483E-9EF5-8BA1D7D1630E}" destId="{5966B891-82C7-4062-B65D-D633A3C5DAEE}" srcOrd="0" destOrd="3" presId="urn:microsoft.com/office/officeart/2005/8/layout/hList1"/>
    <dgm:cxn modelId="{5C93841E-ED2A-45D2-9696-9E8D42703739}" srcId="{D5AFB8DD-3192-4A83-91DC-5C86605DBCB9}" destId="{2B6EB36A-39B9-4A58-8D6A-C3EE73018943}" srcOrd="2" destOrd="0" parTransId="{9C8080F7-1699-41E2-AB67-19595502626C}" sibTransId="{81A98A3B-5AC5-4E71-B90E-48D322CA9AC2}"/>
    <dgm:cxn modelId="{9A230A20-071B-4BFA-BCD1-66F12C6DCFCC}" srcId="{D5AFB8DD-3192-4A83-91DC-5C86605DBCB9}" destId="{9433301F-398F-4BA2-9F16-03A278F15BC4}" srcOrd="3" destOrd="0" parTransId="{A767CB29-EB78-4CDA-9A34-E4D6FA3ED5E0}" sibTransId="{7CEAD0A0-F0DC-4F8D-87E9-F18645206861}"/>
    <dgm:cxn modelId="{F7816C26-68C2-4CD7-9F05-496EB945BF36}" type="presOf" srcId="{8595D662-ABB6-4E28-B4FD-9C8D07380E93}" destId="{E4B4B04D-E931-4110-8CF2-C9E3F7A60706}" srcOrd="0" destOrd="0" presId="urn:microsoft.com/office/officeart/2005/8/layout/hList1"/>
    <dgm:cxn modelId="{65CB132D-0FB0-4E42-9707-7124374E529C}" type="presOf" srcId="{8A96CE27-CF8E-4B51-A8AB-3099E356B05B}" destId="{17C91FDF-D5F6-4ACC-8028-5E4124A8F92B}" srcOrd="0" destOrd="1" presId="urn:microsoft.com/office/officeart/2005/8/layout/hList1"/>
    <dgm:cxn modelId="{76F84938-77D3-4192-8E7F-CB21C50A878C}" type="presOf" srcId="{D511D5CE-99A4-4F03-BA2D-7DD4896DEC5D}" destId="{34ED18E3-C4B3-4333-90AC-9988EC5A84B7}" srcOrd="0" destOrd="0" presId="urn:microsoft.com/office/officeart/2005/8/layout/hList1"/>
    <dgm:cxn modelId="{8B35C23E-4F48-4C13-AE74-513BFFBD470E}" srcId="{B7AB9A1F-7B2B-452B-84B9-17BFB5282754}" destId="{379040AF-385C-483E-9EF5-8BA1D7D1630E}" srcOrd="3" destOrd="0" parTransId="{786EC042-9E47-40AA-8B70-E1D425890D3E}" sibTransId="{8400A312-5F87-4CD1-A980-EE8D7ADFEDD7}"/>
    <dgm:cxn modelId="{F1DD795F-1995-44AC-BB7D-FCE96C1838AB}" srcId="{AF518808-DCAF-4FF0-BC36-79BEFB0C7877}" destId="{D5AFB8DD-3192-4A83-91DC-5C86605DBCB9}" srcOrd="2" destOrd="0" parTransId="{53CD525B-D93C-477E-AFAB-9DD823E9DA36}" sibTransId="{6E7D466D-6880-439C-A929-D01D9BAEC207}"/>
    <dgm:cxn modelId="{96C4E462-BE1F-461C-BAB1-DDF22254FA77}" srcId="{B7AB9A1F-7B2B-452B-84B9-17BFB5282754}" destId="{7BEFFE1A-124A-4D7F-8822-56BCBAC53E07}" srcOrd="2" destOrd="0" parTransId="{3C22F5D4-6112-46B0-9AF9-5B656259F89E}" sibTransId="{F63C1E40-A089-4D07-92E7-14A2320AB463}"/>
    <dgm:cxn modelId="{90F44F47-631A-4F92-8097-E7CF58B98C95}" type="presOf" srcId="{B7AB9A1F-7B2B-452B-84B9-17BFB5282754}" destId="{3CD92DA8-3963-48B8-A9D0-CDA53D41DE29}" srcOrd="0" destOrd="0" presId="urn:microsoft.com/office/officeart/2005/8/layout/hList1"/>
    <dgm:cxn modelId="{781D0A4A-002D-4860-BBE8-EBDAE2346743}" type="presOf" srcId="{DF0A4B66-5147-429B-A588-A35E051A1F8B}" destId="{17C91FDF-D5F6-4ACC-8028-5E4124A8F92B}" srcOrd="0" destOrd="4" presId="urn:microsoft.com/office/officeart/2005/8/layout/hList1"/>
    <dgm:cxn modelId="{9CF6EE4B-78D4-4197-BE93-26565D919EB7}" type="presOf" srcId="{107CB8F4-8503-4F6E-B988-1C44F878C301}" destId="{17C91FDF-D5F6-4ACC-8028-5E4124A8F92B}" srcOrd="0" destOrd="3" presId="urn:microsoft.com/office/officeart/2005/8/layout/hList1"/>
    <dgm:cxn modelId="{EB10446D-C66A-433F-A726-17AC17074159}" srcId="{B7AB9A1F-7B2B-452B-84B9-17BFB5282754}" destId="{A387072C-7F83-4A0D-B507-FB51B91B170C}" srcOrd="5" destOrd="0" parTransId="{170AAB46-1B77-429D-B9C7-D4210F91E3EA}" sibTransId="{D3444B21-5A23-43A1-BEA9-DB4E6424DA7F}"/>
    <dgm:cxn modelId="{6325886D-2182-4126-B743-85E244AE9E6F}" srcId="{D511D5CE-99A4-4F03-BA2D-7DD4896DEC5D}" destId="{986927F6-B7E7-4838-B74B-7D20A366359A}" srcOrd="2" destOrd="0" parTransId="{4BC8DE07-8AAD-4CF3-9351-17A3B2C0C5BA}" sibTransId="{B3E7354E-E2B9-4130-BBEE-132ED63C75E1}"/>
    <dgm:cxn modelId="{65CD7B4F-5964-4731-AB09-D3DC43CA63B3}" srcId="{D511D5CE-99A4-4F03-BA2D-7DD4896DEC5D}" destId="{107CB8F4-8503-4F6E-B988-1C44F878C301}" srcOrd="3" destOrd="0" parTransId="{3F97A038-2C43-4BC9-AD36-2E6A59898176}" sibTransId="{472E0BCD-8A67-4E60-9BE0-6CD950010C3E}"/>
    <dgm:cxn modelId="{42D90053-0661-4624-9134-BC67EB8B31BE}" srcId="{D5AFB8DD-3192-4A83-91DC-5C86605DBCB9}" destId="{8595D662-ABB6-4E28-B4FD-9C8D07380E93}" srcOrd="0" destOrd="0" parTransId="{8427BDA3-051C-4680-9F82-10E7E1641C8F}" sibTransId="{2C7DCA1A-BE04-43AB-B362-DB3F33202292}"/>
    <dgm:cxn modelId="{98966954-4CBD-4BFC-B2E4-6EC793B96B0E}" srcId="{B7AB9A1F-7B2B-452B-84B9-17BFB5282754}" destId="{73998781-FE37-4B06-93BD-4852F4A07246}" srcOrd="6" destOrd="0" parTransId="{9F25074B-40A8-4EFA-A424-888085F7F085}" sibTransId="{54499575-5CAB-4C29-8E1B-0770BA1EB635}"/>
    <dgm:cxn modelId="{18425658-B17E-47F3-85FC-614677B1ADB6}" type="presOf" srcId="{F30E66FA-3C92-49C5-BA82-35DA110CEAB4}" destId="{5966B891-82C7-4062-B65D-D633A3C5DAEE}" srcOrd="0" destOrd="0" presId="urn:microsoft.com/office/officeart/2005/8/layout/hList1"/>
    <dgm:cxn modelId="{B87E767A-42DD-43AD-84A5-0AF31282AFC6}" type="presOf" srcId="{9433301F-398F-4BA2-9F16-03A278F15BC4}" destId="{E4B4B04D-E931-4110-8CF2-C9E3F7A60706}" srcOrd="0" destOrd="3" presId="urn:microsoft.com/office/officeart/2005/8/layout/hList1"/>
    <dgm:cxn modelId="{9603C587-E5AC-48DE-ACC6-48E903D36485}" srcId="{D5AFB8DD-3192-4A83-91DC-5C86605DBCB9}" destId="{D2E72824-536C-4041-8FD1-1372E053D513}" srcOrd="1" destOrd="0" parTransId="{9EB86D16-B51E-4F7F-A9AA-7080FD049FBF}" sibTransId="{695077D5-CE36-4B23-AD85-30AA927C55F9}"/>
    <dgm:cxn modelId="{CF4A0390-F538-4EFF-81CE-5146F7B57888}" srcId="{D511D5CE-99A4-4F03-BA2D-7DD4896DEC5D}" destId="{DF0A4B66-5147-429B-A588-A35E051A1F8B}" srcOrd="4" destOrd="0" parTransId="{53116EEE-5A14-483D-933F-6A41CE7DABFE}" sibTransId="{A7BCFF94-042E-4B9F-8F54-E56167996CB7}"/>
    <dgm:cxn modelId="{9EC5BB93-6786-4798-9E92-517A874E6EFE}" type="presOf" srcId="{D2E72824-536C-4041-8FD1-1372E053D513}" destId="{E4B4B04D-E931-4110-8CF2-C9E3F7A60706}" srcOrd="0" destOrd="1" presId="urn:microsoft.com/office/officeart/2005/8/layout/hList1"/>
    <dgm:cxn modelId="{17296E96-FCF4-499D-96ED-A0E4BAA443F7}" type="presOf" srcId="{3C6770A7-80E6-4AF4-AEDB-85C80B68807A}" destId="{5966B891-82C7-4062-B65D-D633A3C5DAEE}" srcOrd="0" destOrd="4" presId="urn:microsoft.com/office/officeart/2005/8/layout/hList1"/>
    <dgm:cxn modelId="{71C86A98-C8B0-421D-A50E-5A31CD971C69}" srcId="{AF518808-DCAF-4FF0-BC36-79BEFB0C7877}" destId="{D511D5CE-99A4-4F03-BA2D-7DD4896DEC5D}" srcOrd="0" destOrd="0" parTransId="{8A7BB17C-3EA2-4C70-ABD3-CE82857784BF}" sibTransId="{AC42795A-4338-40CC-AAB0-3BF383A841A4}"/>
    <dgm:cxn modelId="{5D9909AB-4E0C-4FD5-BDF5-1E014E131A7F}" srcId="{D5AFB8DD-3192-4A83-91DC-5C86605DBCB9}" destId="{F64BF9C5-0272-4905-95DF-154431A74A67}" srcOrd="4" destOrd="0" parTransId="{EC6386DE-5D37-4B3C-8AF9-00A47AEE6171}" sibTransId="{B4687D10-1163-4876-B7E0-1123DEC3967F}"/>
    <dgm:cxn modelId="{7F2E48AC-35D8-4664-AA1E-6B8DE7931848}" srcId="{B7AB9A1F-7B2B-452B-84B9-17BFB5282754}" destId="{12B61350-EB45-4BC6-80F4-B261E2BDFC78}" srcOrd="1" destOrd="0" parTransId="{E5654DD5-5C3E-40A9-981A-54BBC6AB2327}" sibTransId="{7CF18D4A-F074-41C6-B5C2-25311CF03DA1}"/>
    <dgm:cxn modelId="{DDC747B2-9578-4470-A1C9-4EF691AD97AA}" srcId="{D511D5CE-99A4-4F03-BA2D-7DD4896DEC5D}" destId="{DE70C35C-150F-44EA-A3D3-0D2565D53BBA}" srcOrd="0" destOrd="0" parTransId="{81AE35E9-E61F-4499-A898-A46B7FF71EFA}" sibTransId="{0EE70559-3800-4686-B3BD-38E4619FDE33}"/>
    <dgm:cxn modelId="{17556AB5-DAB3-496D-B39A-284A76953CA1}" type="presOf" srcId="{986927F6-B7E7-4838-B74B-7D20A366359A}" destId="{17C91FDF-D5F6-4ACC-8028-5E4124A8F92B}" srcOrd="0" destOrd="2" presId="urn:microsoft.com/office/officeart/2005/8/layout/hList1"/>
    <dgm:cxn modelId="{AA2FC0B8-70DF-4DE1-A5F0-7AFC2C2431D7}" srcId="{B7AB9A1F-7B2B-452B-84B9-17BFB5282754}" destId="{3C6770A7-80E6-4AF4-AEDB-85C80B68807A}" srcOrd="4" destOrd="0" parTransId="{55E23462-8451-4ED0-9F6A-3BF6FD531354}" sibTransId="{0E9ACD89-FAD6-42EB-8783-687A1F5FD696}"/>
    <dgm:cxn modelId="{5DE6BFBC-7AD0-4EA1-9AF8-B15FDCE30292}" srcId="{D511D5CE-99A4-4F03-BA2D-7DD4896DEC5D}" destId="{8A96CE27-CF8E-4B51-A8AB-3099E356B05B}" srcOrd="1" destOrd="0" parTransId="{814861D5-3609-4996-ABB9-4C7630B28F58}" sibTransId="{1E9FC82C-114F-4F58-87A5-602C1C3FBDB4}"/>
    <dgm:cxn modelId="{089FB9C5-5D1E-464B-8D87-70A389CD1C7B}" srcId="{B7AB9A1F-7B2B-452B-84B9-17BFB5282754}" destId="{3BDACFA8-CC9A-415D-8C3B-4FEECD5787D5}" srcOrd="7" destOrd="0" parTransId="{160FFE89-4849-4443-885D-7612D0AF9A66}" sibTransId="{05C0FAE7-83BA-4A09-BF32-33BCDA8C1892}"/>
    <dgm:cxn modelId="{460F5BD4-3CA0-4A12-8281-271031D19664}" type="presOf" srcId="{D5AFB8DD-3192-4A83-91DC-5C86605DBCB9}" destId="{7A84843C-A8CE-4A64-9C3F-5695533ECB3E}" srcOrd="0" destOrd="0" presId="urn:microsoft.com/office/officeart/2005/8/layout/hList1"/>
    <dgm:cxn modelId="{E19D95D6-3F5C-42A1-A9AA-13B38D05AFCE}" srcId="{B7AB9A1F-7B2B-452B-84B9-17BFB5282754}" destId="{F30E66FA-3C92-49C5-BA82-35DA110CEAB4}" srcOrd="0" destOrd="0" parTransId="{2A2CE5F8-CB72-4BE5-85B2-1D890EC2C8DF}" sibTransId="{F4AF248E-CA5D-4ECF-B4AA-C795F09B0ACB}"/>
    <dgm:cxn modelId="{144064D7-C5E8-4033-89E9-0E9F90FFAE11}" type="presOf" srcId="{A387072C-7F83-4A0D-B507-FB51B91B170C}" destId="{5966B891-82C7-4062-B65D-D633A3C5DAEE}" srcOrd="0" destOrd="5" presId="urn:microsoft.com/office/officeart/2005/8/layout/hList1"/>
    <dgm:cxn modelId="{492BF1DA-1E4A-4F56-9FE4-28F5A85A43C5}" type="presOf" srcId="{3BDACFA8-CC9A-415D-8C3B-4FEECD5787D5}" destId="{5966B891-82C7-4062-B65D-D633A3C5DAEE}" srcOrd="0" destOrd="7" presId="urn:microsoft.com/office/officeart/2005/8/layout/hList1"/>
    <dgm:cxn modelId="{64D604DF-741C-45E9-91AB-B62B1A118E82}" type="presOf" srcId="{73998781-FE37-4B06-93BD-4852F4A07246}" destId="{5966B891-82C7-4062-B65D-D633A3C5DAEE}" srcOrd="0" destOrd="6" presId="urn:microsoft.com/office/officeart/2005/8/layout/hList1"/>
    <dgm:cxn modelId="{F18EFEE9-6B78-40BA-9813-852C9EAC4C6D}" type="presOf" srcId="{F64BF9C5-0272-4905-95DF-154431A74A67}" destId="{E4B4B04D-E931-4110-8CF2-C9E3F7A60706}" srcOrd="0" destOrd="4" presId="urn:microsoft.com/office/officeart/2005/8/layout/hList1"/>
    <dgm:cxn modelId="{39298FFE-FBA8-4C78-82D9-CF6CF5BDAE9E}" type="presOf" srcId="{2B6EB36A-39B9-4A58-8D6A-C3EE73018943}" destId="{E4B4B04D-E931-4110-8CF2-C9E3F7A60706}" srcOrd="0" destOrd="2" presId="urn:microsoft.com/office/officeart/2005/8/layout/hList1"/>
    <dgm:cxn modelId="{FED4C1C9-104C-4A22-9810-B0F993E27FAC}" type="presParOf" srcId="{8C6A0457-DABB-4431-AE38-99D18AB4DE08}" destId="{D173BCA9-54CE-4B86-B898-011574287F7F}" srcOrd="0" destOrd="0" presId="urn:microsoft.com/office/officeart/2005/8/layout/hList1"/>
    <dgm:cxn modelId="{31D1251F-9FF5-4AFA-9826-1730DC4E3076}" type="presParOf" srcId="{D173BCA9-54CE-4B86-B898-011574287F7F}" destId="{34ED18E3-C4B3-4333-90AC-9988EC5A84B7}" srcOrd="0" destOrd="0" presId="urn:microsoft.com/office/officeart/2005/8/layout/hList1"/>
    <dgm:cxn modelId="{6A96A859-1FED-40F1-8029-D8D7208E3638}" type="presParOf" srcId="{D173BCA9-54CE-4B86-B898-011574287F7F}" destId="{17C91FDF-D5F6-4ACC-8028-5E4124A8F92B}" srcOrd="1" destOrd="0" presId="urn:microsoft.com/office/officeart/2005/8/layout/hList1"/>
    <dgm:cxn modelId="{65BFEF5A-FD3F-4F0A-A7A6-DADED3B95291}" type="presParOf" srcId="{8C6A0457-DABB-4431-AE38-99D18AB4DE08}" destId="{0982FF77-7DAB-42B4-A485-8A2554178526}" srcOrd="1" destOrd="0" presId="urn:microsoft.com/office/officeart/2005/8/layout/hList1"/>
    <dgm:cxn modelId="{AD5EA5C7-7D06-4B3B-9A60-BF895427F354}" type="presParOf" srcId="{8C6A0457-DABB-4431-AE38-99D18AB4DE08}" destId="{2A88920B-7863-4F14-90C1-816F27C637AA}" srcOrd="2" destOrd="0" presId="urn:microsoft.com/office/officeart/2005/8/layout/hList1"/>
    <dgm:cxn modelId="{B3A7DCE9-D3C0-4C2D-89C2-151CDA7816B5}" type="presParOf" srcId="{2A88920B-7863-4F14-90C1-816F27C637AA}" destId="{3CD92DA8-3963-48B8-A9D0-CDA53D41DE29}" srcOrd="0" destOrd="0" presId="urn:microsoft.com/office/officeart/2005/8/layout/hList1"/>
    <dgm:cxn modelId="{F6DE54E2-E217-4994-A0CD-0A5086C9065B}" type="presParOf" srcId="{2A88920B-7863-4F14-90C1-816F27C637AA}" destId="{5966B891-82C7-4062-B65D-D633A3C5DAEE}" srcOrd="1" destOrd="0" presId="urn:microsoft.com/office/officeart/2005/8/layout/hList1"/>
    <dgm:cxn modelId="{D5AFDECB-FD46-4843-8BDC-080A5FF32C61}" type="presParOf" srcId="{8C6A0457-DABB-4431-AE38-99D18AB4DE08}" destId="{A36518BD-1A85-4470-9984-176E40463F82}" srcOrd="3" destOrd="0" presId="urn:microsoft.com/office/officeart/2005/8/layout/hList1"/>
    <dgm:cxn modelId="{810754C3-24B9-4CF1-BF7F-B43E79CE9D1E}" type="presParOf" srcId="{8C6A0457-DABB-4431-AE38-99D18AB4DE08}" destId="{D1679394-56D2-4B8C-B161-A4B7555C69BA}" srcOrd="4" destOrd="0" presId="urn:microsoft.com/office/officeart/2005/8/layout/hList1"/>
    <dgm:cxn modelId="{1FF4D660-6861-4B33-8C1D-C51CD253E158}" type="presParOf" srcId="{D1679394-56D2-4B8C-B161-A4B7555C69BA}" destId="{7A84843C-A8CE-4A64-9C3F-5695533ECB3E}" srcOrd="0" destOrd="0" presId="urn:microsoft.com/office/officeart/2005/8/layout/hList1"/>
    <dgm:cxn modelId="{7DE0A1D1-8068-41AD-B97A-F7CEFA892CF8}" type="presParOf" srcId="{D1679394-56D2-4B8C-B161-A4B7555C69BA}" destId="{E4B4B04D-E931-4110-8CF2-C9E3F7A6070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518808-DCAF-4FF0-BC36-79BEFB0C7877}"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s-CO"/>
        </a:p>
      </dgm:t>
    </dgm:pt>
    <dgm:pt modelId="{AC46742C-01C6-45BB-932F-F50899E5BFDD}">
      <dgm:prSet custT="1">
        <dgm:style>
          <a:lnRef idx="0">
            <a:schemeClr val="accent5"/>
          </a:lnRef>
          <a:fillRef idx="3">
            <a:schemeClr val="accent5"/>
          </a:fillRef>
          <a:effectRef idx="3">
            <a:schemeClr val="accent5"/>
          </a:effectRef>
          <a:fontRef idx="minor">
            <a:schemeClr val="lt1"/>
          </a:fontRef>
        </dgm:style>
      </dgm:prSet>
      <dgm:spPr>
        <a:solidFill>
          <a:schemeClr val="bg2"/>
        </a:solidFill>
      </dgm:spPr>
      <dgm:t>
        <a:bodyPr/>
        <a:lstStyle/>
        <a:p>
          <a:r>
            <a:rPr lang="es-CO" sz="1600" dirty="0">
              <a:solidFill>
                <a:schemeClr val="tx1"/>
              </a:solidFill>
            </a:rPr>
            <a:t>Datos de minería no pura</a:t>
          </a:r>
        </a:p>
      </dgm:t>
    </dgm:pt>
    <dgm:pt modelId="{98F8D2D5-AC71-49A8-AE9D-52445B9A0D36}" type="parTrans" cxnId="{A5C905D0-5DE9-4236-AF04-2876A5ACD463}">
      <dgm:prSet/>
      <dgm:spPr/>
      <dgm:t>
        <a:bodyPr/>
        <a:lstStyle/>
        <a:p>
          <a:endParaRPr lang="es-CO" sz="1600"/>
        </a:p>
      </dgm:t>
    </dgm:pt>
    <dgm:pt modelId="{93668D68-0F0D-42D3-B4A0-B34B065FB6E8}" type="sibTrans" cxnId="{A5C905D0-5DE9-4236-AF04-2876A5ACD463}">
      <dgm:prSet/>
      <dgm:spPr/>
      <dgm:t>
        <a:bodyPr/>
        <a:lstStyle/>
        <a:p>
          <a:endParaRPr lang="es-CO" sz="1600"/>
        </a:p>
      </dgm:t>
    </dgm:pt>
    <dgm:pt modelId="{D2BD94E3-5FA4-41B7-B88A-6CEEBAA17DB3}">
      <dgm:prSet custT="1">
        <dgm:style>
          <a:lnRef idx="0">
            <a:schemeClr val="accent5"/>
          </a:lnRef>
          <a:fillRef idx="3">
            <a:schemeClr val="accent5"/>
          </a:fillRef>
          <a:effectRef idx="3">
            <a:schemeClr val="accent5"/>
          </a:effectRef>
          <a:fontRef idx="minor">
            <a:schemeClr val="lt1"/>
          </a:fontRef>
        </dgm:style>
      </dgm:prSet>
      <dgm:spPr>
        <a:solidFill>
          <a:schemeClr val="tx1">
            <a:lumMod val="65000"/>
          </a:schemeClr>
        </a:solidFill>
      </dgm:spPr>
      <dgm:t>
        <a:bodyPr/>
        <a:lstStyle/>
        <a:p>
          <a:r>
            <a:rPr lang="es-CO" sz="1600" dirty="0"/>
            <a:t>P3_d</a:t>
          </a:r>
        </a:p>
      </dgm:t>
    </dgm:pt>
    <dgm:pt modelId="{B7D32E9D-1907-48E2-8F32-CBE5A1A57CDA}" type="parTrans" cxnId="{E635CDAE-BBAF-48BA-882D-A2047E74B7D4}">
      <dgm:prSet/>
      <dgm:spPr/>
      <dgm:t>
        <a:bodyPr/>
        <a:lstStyle/>
        <a:p>
          <a:endParaRPr lang="es-CO" sz="1600"/>
        </a:p>
      </dgm:t>
    </dgm:pt>
    <dgm:pt modelId="{AC027B6A-CB17-4E9B-BFCD-E7822CCC3718}" type="sibTrans" cxnId="{E635CDAE-BBAF-48BA-882D-A2047E74B7D4}">
      <dgm:prSet/>
      <dgm:spPr/>
      <dgm:t>
        <a:bodyPr/>
        <a:lstStyle/>
        <a:p>
          <a:endParaRPr lang="es-CO" sz="1600"/>
        </a:p>
      </dgm:t>
    </dgm:pt>
    <dgm:pt modelId="{530D88AF-3AE1-4915-BFE8-9B41620A7B35}">
      <dgm:prSet custT="1">
        <dgm:style>
          <a:lnRef idx="0">
            <a:schemeClr val="accent5"/>
          </a:lnRef>
          <a:fillRef idx="3">
            <a:schemeClr val="accent5"/>
          </a:fillRef>
          <a:effectRef idx="3">
            <a:schemeClr val="accent5"/>
          </a:effectRef>
          <a:fontRef idx="minor">
            <a:schemeClr val="lt1"/>
          </a:fontRef>
        </dgm:style>
      </dgm:prSet>
      <dgm:spPr>
        <a:solidFill>
          <a:schemeClr val="tx1">
            <a:lumMod val="65000"/>
          </a:schemeClr>
        </a:solidFill>
      </dgm:spPr>
      <dgm:t>
        <a:bodyPr/>
        <a:lstStyle/>
        <a:p>
          <a:r>
            <a:rPr lang="es-CO" sz="1600" dirty="0" err="1"/>
            <a:t>Min_d</a:t>
          </a:r>
          <a:endParaRPr lang="es-CO" sz="1600" dirty="0"/>
        </a:p>
      </dgm:t>
    </dgm:pt>
    <dgm:pt modelId="{EF8E9061-76C0-44A0-9039-5AF2551D399D}" type="parTrans" cxnId="{BA566B80-CA9C-44BA-A43A-34C289A3F7E7}">
      <dgm:prSet/>
      <dgm:spPr/>
      <dgm:t>
        <a:bodyPr/>
        <a:lstStyle/>
        <a:p>
          <a:endParaRPr lang="es-CO" sz="1600"/>
        </a:p>
      </dgm:t>
    </dgm:pt>
    <dgm:pt modelId="{EBC31081-7053-4B90-ABA6-89E09C4C79E1}" type="sibTrans" cxnId="{BA566B80-CA9C-44BA-A43A-34C289A3F7E7}">
      <dgm:prSet/>
      <dgm:spPr/>
      <dgm:t>
        <a:bodyPr/>
        <a:lstStyle/>
        <a:p>
          <a:endParaRPr lang="es-CO" sz="1600"/>
        </a:p>
      </dgm:t>
    </dgm:pt>
    <dgm:pt modelId="{AF226520-199D-4C82-B32B-385F0E4CE0F4}">
      <dgm:prSet custT="1">
        <dgm:style>
          <a:lnRef idx="0">
            <a:schemeClr val="accent5"/>
          </a:lnRef>
          <a:fillRef idx="3">
            <a:schemeClr val="accent5"/>
          </a:fillRef>
          <a:effectRef idx="3">
            <a:schemeClr val="accent5"/>
          </a:effectRef>
          <a:fontRef idx="minor">
            <a:schemeClr val="lt1"/>
          </a:fontRef>
        </dgm:style>
      </dgm:prSet>
      <dgm:spPr>
        <a:solidFill>
          <a:schemeClr val="tx1">
            <a:lumMod val="65000"/>
          </a:schemeClr>
        </a:solidFill>
      </dgm:spPr>
      <dgm:t>
        <a:bodyPr/>
        <a:lstStyle/>
        <a:p>
          <a:r>
            <a:rPr lang="es-CO" sz="1600" dirty="0" err="1"/>
            <a:t>First_dp</a:t>
          </a:r>
          <a:endParaRPr lang="es-CO" sz="1600" dirty="0"/>
        </a:p>
      </dgm:t>
    </dgm:pt>
    <dgm:pt modelId="{3FF78231-6230-45F4-B64E-241E8B8E5918}" type="parTrans" cxnId="{2DA78F54-DDA6-4BB5-8603-3A1D8503724E}">
      <dgm:prSet/>
      <dgm:spPr/>
      <dgm:t>
        <a:bodyPr/>
        <a:lstStyle/>
        <a:p>
          <a:endParaRPr lang="es-CO" sz="1600"/>
        </a:p>
      </dgm:t>
    </dgm:pt>
    <dgm:pt modelId="{7E285FA3-A8C5-4ADB-B9AB-AE9A32CD8309}" type="sibTrans" cxnId="{2DA78F54-DDA6-4BB5-8603-3A1D8503724E}">
      <dgm:prSet/>
      <dgm:spPr/>
      <dgm:t>
        <a:bodyPr/>
        <a:lstStyle/>
        <a:p>
          <a:endParaRPr lang="es-CO" sz="1600"/>
        </a:p>
      </dgm:t>
    </dgm:pt>
    <dgm:pt modelId="{B172F6AD-7F9C-4029-92B2-2389D494A8C3}">
      <dgm:prSet custT="1">
        <dgm:style>
          <a:lnRef idx="0">
            <a:schemeClr val="accent5"/>
          </a:lnRef>
          <a:fillRef idx="3">
            <a:schemeClr val="accent5"/>
          </a:fillRef>
          <a:effectRef idx="3">
            <a:schemeClr val="accent5"/>
          </a:effectRef>
          <a:fontRef idx="minor">
            <a:schemeClr val="lt1"/>
          </a:fontRef>
        </dgm:style>
      </dgm:prSet>
      <dgm:spPr>
        <a:solidFill>
          <a:schemeClr val="tx1">
            <a:lumMod val="65000"/>
          </a:schemeClr>
        </a:solidFill>
      </dgm:spPr>
      <dgm:t>
        <a:bodyPr/>
        <a:lstStyle/>
        <a:p>
          <a:r>
            <a:rPr lang="es-CO" sz="1600" dirty="0" err="1"/>
            <a:t>Second_sp</a:t>
          </a:r>
          <a:endParaRPr lang="es-CO" sz="1600" dirty="0"/>
        </a:p>
      </dgm:t>
    </dgm:pt>
    <dgm:pt modelId="{7BF85F1C-5771-4815-B9CC-FDD9F3C610F0}" type="parTrans" cxnId="{B9D4CBE7-7EDF-4FB5-8502-B67EBBA778B3}">
      <dgm:prSet/>
      <dgm:spPr/>
      <dgm:t>
        <a:bodyPr/>
        <a:lstStyle/>
        <a:p>
          <a:endParaRPr lang="es-CO" sz="1600"/>
        </a:p>
      </dgm:t>
    </dgm:pt>
    <dgm:pt modelId="{8F4A9219-C616-4E0D-A2D0-ED6F0FEEEEA9}" type="sibTrans" cxnId="{B9D4CBE7-7EDF-4FB5-8502-B67EBBA778B3}">
      <dgm:prSet/>
      <dgm:spPr/>
      <dgm:t>
        <a:bodyPr/>
        <a:lstStyle/>
        <a:p>
          <a:endParaRPr lang="es-CO" sz="1600"/>
        </a:p>
      </dgm:t>
    </dgm:pt>
    <dgm:pt modelId="{8E19A5E4-BDE7-4FE4-A028-E1CD31BB38B5}">
      <dgm:prSet custT="1">
        <dgm:style>
          <a:lnRef idx="0">
            <a:schemeClr val="accent5"/>
          </a:lnRef>
          <a:fillRef idx="3">
            <a:schemeClr val="accent5"/>
          </a:fillRef>
          <a:effectRef idx="3">
            <a:schemeClr val="accent5"/>
          </a:effectRef>
          <a:fontRef idx="minor">
            <a:schemeClr val="lt1"/>
          </a:fontRef>
        </dgm:style>
      </dgm:prSet>
      <dgm:spPr>
        <a:solidFill>
          <a:schemeClr val="tx1">
            <a:lumMod val="65000"/>
          </a:schemeClr>
        </a:solidFill>
      </dgm:spPr>
      <dgm:t>
        <a:bodyPr/>
        <a:lstStyle/>
        <a:p>
          <a:r>
            <a:rPr lang="es-CO" sz="1600" dirty="0" err="1"/>
            <a:t>Secon_dp</a:t>
          </a:r>
          <a:endParaRPr lang="es-CO" sz="1600" dirty="0"/>
        </a:p>
      </dgm:t>
    </dgm:pt>
    <dgm:pt modelId="{84CC7904-9FDA-43F7-AE24-1E5661EBADC0}" type="parTrans" cxnId="{4C5689B6-B9BB-42D0-9D7F-88727454D9E4}">
      <dgm:prSet/>
      <dgm:spPr/>
      <dgm:t>
        <a:bodyPr/>
        <a:lstStyle/>
        <a:p>
          <a:endParaRPr lang="es-CO" sz="1600"/>
        </a:p>
      </dgm:t>
    </dgm:pt>
    <dgm:pt modelId="{BC0BBA43-4F01-4D17-9EAF-8C1F17B2AF8A}" type="sibTrans" cxnId="{4C5689B6-B9BB-42D0-9D7F-88727454D9E4}">
      <dgm:prSet/>
      <dgm:spPr/>
      <dgm:t>
        <a:bodyPr/>
        <a:lstStyle/>
        <a:p>
          <a:endParaRPr lang="es-CO" sz="1600"/>
        </a:p>
      </dgm:t>
    </dgm:pt>
    <dgm:pt modelId="{8C6A0457-DABB-4431-AE38-99D18AB4DE08}" type="pres">
      <dgm:prSet presAssocID="{AF518808-DCAF-4FF0-BC36-79BEFB0C7877}" presName="Name0" presStyleCnt="0">
        <dgm:presLayoutVars>
          <dgm:dir/>
          <dgm:animLvl val="lvl"/>
          <dgm:resizeHandles val="exact"/>
        </dgm:presLayoutVars>
      </dgm:prSet>
      <dgm:spPr/>
    </dgm:pt>
    <dgm:pt modelId="{081510FD-2012-47A6-BBEC-550106E012CA}" type="pres">
      <dgm:prSet presAssocID="{AC46742C-01C6-45BB-932F-F50899E5BFDD}" presName="composite" presStyleCnt="0"/>
      <dgm:spPr/>
    </dgm:pt>
    <dgm:pt modelId="{9645AD8D-EFCF-4136-9475-227BAB34CD6D}" type="pres">
      <dgm:prSet presAssocID="{AC46742C-01C6-45BB-932F-F50899E5BFDD}" presName="parTx" presStyleLbl="alignNode1" presStyleIdx="0" presStyleCnt="1">
        <dgm:presLayoutVars>
          <dgm:chMax val="0"/>
          <dgm:chPref val="0"/>
          <dgm:bulletEnabled val="1"/>
        </dgm:presLayoutVars>
      </dgm:prSet>
      <dgm:spPr/>
    </dgm:pt>
    <dgm:pt modelId="{47293273-02BC-4AC8-949D-9EE4CCE6F43E}" type="pres">
      <dgm:prSet presAssocID="{AC46742C-01C6-45BB-932F-F50899E5BFDD}" presName="desTx" presStyleLbl="alignAccFollowNode1" presStyleIdx="0" presStyleCnt="1">
        <dgm:presLayoutVars>
          <dgm:bulletEnabled val="1"/>
        </dgm:presLayoutVars>
      </dgm:prSet>
      <dgm:spPr/>
    </dgm:pt>
  </dgm:ptLst>
  <dgm:cxnLst>
    <dgm:cxn modelId="{D9C9DE0A-5821-49BA-97FF-4B8F87657E9E}" type="presOf" srcId="{AF518808-DCAF-4FF0-BC36-79BEFB0C7877}" destId="{8C6A0457-DABB-4431-AE38-99D18AB4DE08}" srcOrd="0" destOrd="0" presId="urn:microsoft.com/office/officeart/2005/8/layout/hList1"/>
    <dgm:cxn modelId="{2E44D946-75CA-4A36-88A8-C42326161B11}" type="presOf" srcId="{AF226520-199D-4C82-B32B-385F0E4CE0F4}" destId="{47293273-02BC-4AC8-949D-9EE4CCE6F43E}" srcOrd="0" destOrd="2" presId="urn:microsoft.com/office/officeart/2005/8/layout/hList1"/>
    <dgm:cxn modelId="{2DA78F54-DDA6-4BB5-8603-3A1D8503724E}" srcId="{AC46742C-01C6-45BB-932F-F50899E5BFDD}" destId="{AF226520-199D-4C82-B32B-385F0E4CE0F4}" srcOrd="2" destOrd="0" parTransId="{3FF78231-6230-45F4-B64E-241E8B8E5918}" sibTransId="{7E285FA3-A8C5-4ADB-B9AB-AE9A32CD8309}"/>
    <dgm:cxn modelId="{BA566B80-CA9C-44BA-A43A-34C289A3F7E7}" srcId="{AC46742C-01C6-45BB-932F-F50899E5BFDD}" destId="{530D88AF-3AE1-4915-BFE8-9B41620A7B35}" srcOrd="1" destOrd="0" parTransId="{EF8E9061-76C0-44A0-9039-5AF2551D399D}" sibTransId="{EBC31081-7053-4B90-ABA6-89E09C4C79E1}"/>
    <dgm:cxn modelId="{99493DA9-33A0-49B4-BD94-6364C628B411}" type="presOf" srcId="{D2BD94E3-5FA4-41B7-B88A-6CEEBAA17DB3}" destId="{47293273-02BC-4AC8-949D-9EE4CCE6F43E}" srcOrd="0" destOrd="0" presId="urn:microsoft.com/office/officeart/2005/8/layout/hList1"/>
    <dgm:cxn modelId="{E635CDAE-BBAF-48BA-882D-A2047E74B7D4}" srcId="{AC46742C-01C6-45BB-932F-F50899E5BFDD}" destId="{D2BD94E3-5FA4-41B7-B88A-6CEEBAA17DB3}" srcOrd="0" destOrd="0" parTransId="{B7D32E9D-1907-48E2-8F32-CBE5A1A57CDA}" sibTransId="{AC027B6A-CB17-4E9B-BFCD-E7822CCC3718}"/>
    <dgm:cxn modelId="{98E6E8AF-1B85-47B4-AEA8-272CF2E587DF}" type="presOf" srcId="{AC46742C-01C6-45BB-932F-F50899E5BFDD}" destId="{9645AD8D-EFCF-4136-9475-227BAB34CD6D}" srcOrd="0" destOrd="0" presId="urn:microsoft.com/office/officeart/2005/8/layout/hList1"/>
    <dgm:cxn modelId="{4C5689B6-B9BB-42D0-9D7F-88727454D9E4}" srcId="{AC46742C-01C6-45BB-932F-F50899E5BFDD}" destId="{8E19A5E4-BDE7-4FE4-A028-E1CD31BB38B5}" srcOrd="4" destOrd="0" parTransId="{84CC7904-9FDA-43F7-AE24-1E5661EBADC0}" sibTransId="{BC0BBA43-4F01-4D17-9EAF-8C1F17B2AF8A}"/>
    <dgm:cxn modelId="{FFD061BA-BCD8-407E-BC56-5261EE49581D}" type="presOf" srcId="{8E19A5E4-BDE7-4FE4-A028-E1CD31BB38B5}" destId="{47293273-02BC-4AC8-949D-9EE4CCE6F43E}" srcOrd="0" destOrd="4" presId="urn:microsoft.com/office/officeart/2005/8/layout/hList1"/>
    <dgm:cxn modelId="{4CA258CF-08D6-44D0-BB7A-BD71832C130C}" type="presOf" srcId="{B172F6AD-7F9C-4029-92B2-2389D494A8C3}" destId="{47293273-02BC-4AC8-949D-9EE4CCE6F43E}" srcOrd="0" destOrd="3" presId="urn:microsoft.com/office/officeart/2005/8/layout/hList1"/>
    <dgm:cxn modelId="{A5C905D0-5DE9-4236-AF04-2876A5ACD463}" srcId="{AF518808-DCAF-4FF0-BC36-79BEFB0C7877}" destId="{AC46742C-01C6-45BB-932F-F50899E5BFDD}" srcOrd="0" destOrd="0" parTransId="{98F8D2D5-AC71-49A8-AE9D-52445B9A0D36}" sibTransId="{93668D68-0F0D-42D3-B4A0-B34B065FB6E8}"/>
    <dgm:cxn modelId="{F8AFABE6-24CB-43EE-8EC7-86E238D450D8}" type="presOf" srcId="{530D88AF-3AE1-4915-BFE8-9B41620A7B35}" destId="{47293273-02BC-4AC8-949D-9EE4CCE6F43E}" srcOrd="0" destOrd="1" presId="urn:microsoft.com/office/officeart/2005/8/layout/hList1"/>
    <dgm:cxn modelId="{B9D4CBE7-7EDF-4FB5-8502-B67EBBA778B3}" srcId="{AC46742C-01C6-45BB-932F-F50899E5BFDD}" destId="{B172F6AD-7F9C-4029-92B2-2389D494A8C3}" srcOrd="3" destOrd="0" parTransId="{7BF85F1C-5771-4815-B9CC-FDD9F3C610F0}" sibTransId="{8F4A9219-C616-4E0D-A2D0-ED6F0FEEEEA9}"/>
    <dgm:cxn modelId="{B7D9DF45-D0B2-4BCD-94AF-7BE162F9757C}" type="presParOf" srcId="{8C6A0457-DABB-4431-AE38-99D18AB4DE08}" destId="{081510FD-2012-47A6-BBEC-550106E012CA}" srcOrd="0" destOrd="0" presId="urn:microsoft.com/office/officeart/2005/8/layout/hList1"/>
    <dgm:cxn modelId="{07E63B44-C6C7-4797-A65B-35328D3CD32B}" type="presParOf" srcId="{081510FD-2012-47A6-BBEC-550106E012CA}" destId="{9645AD8D-EFCF-4136-9475-227BAB34CD6D}" srcOrd="0" destOrd="0" presId="urn:microsoft.com/office/officeart/2005/8/layout/hList1"/>
    <dgm:cxn modelId="{3768D3A9-840A-4FEA-9068-4766E011CF90}" type="presParOf" srcId="{081510FD-2012-47A6-BBEC-550106E012CA}" destId="{47293273-02BC-4AC8-949D-9EE4CCE6F43E}"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6AF6DE-E451-452F-B972-983410F1F7C4}">
      <dsp:nvSpPr>
        <dsp:cNvPr id="0" name=""/>
        <dsp:cNvSpPr/>
      </dsp:nvSpPr>
      <dsp:spPr>
        <a:xfrm rot="5400000">
          <a:off x="-176410" y="178091"/>
          <a:ext cx="1176072" cy="823251"/>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s-CO" sz="2300" kern="1200" dirty="0"/>
            <a:t>1</a:t>
          </a:r>
        </a:p>
      </dsp:txBody>
      <dsp:txXfrm rot="-5400000">
        <a:off x="1" y="413307"/>
        <a:ext cx="823251" cy="352821"/>
      </dsp:txXfrm>
    </dsp:sp>
    <dsp:sp modelId="{A15CD6AA-00E1-49A1-9175-2EAAB9403A15}">
      <dsp:nvSpPr>
        <dsp:cNvPr id="0" name=""/>
        <dsp:cNvSpPr/>
      </dsp:nvSpPr>
      <dsp:spPr>
        <a:xfrm rot="5400000">
          <a:off x="4093401" y="-3268470"/>
          <a:ext cx="764447" cy="7304748"/>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Detection of Bitcoin miners from network measurements</a:t>
          </a:r>
          <a:endParaRPr lang="es-CO" sz="2300" kern="1200" dirty="0"/>
        </a:p>
      </dsp:txBody>
      <dsp:txXfrm rot="-5400000">
        <a:off x="823251" y="38997"/>
        <a:ext cx="7267431" cy="689813"/>
      </dsp:txXfrm>
    </dsp:sp>
    <dsp:sp modelId="{5E642EE8-A3D8-47C6-BAA9-960E4D075746}">
      <dsp:nvSpPr>
        <dsp:cNvPr id="0" name=""/>
        <dsp:cNvSpPr/>
      </dsp:nvSpPr>
      <dsp:spPr>
        <a:xfrm rot="5400000">
          <a:off x="-176410" y="1237899"/>
          <a:ext cx="1176072" cy="823251"/>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s-CO" sz="2300" kern="1200" dirty="0"/>
            <a:t>2</a:t>
          </a:r>
        </a:p>
      </dsp:txBody>
      <dsp:txXfrm rot="-5400000">
        <a:off x="1" y="1473115"/>
        <a:ext cx="823251" cy="352821"/>
      </dsp:txXfrm>
    </dsp:sp>
    <dsp:sp modelId="{102BE98B-C40F-461B-BD87-8AC4D9575C83}">
      <dsp:nvSpPr>
        <dsp:cNvPr id="0" name=""/>
        <dsp:cNvSpPr/>
      </dsp:nvSpPr>
      <dsp:spPr>
        <a:xfrm rot="5400000">
          <a:off x="4093401" y="-2208662"/>
          <a:ext cx="764447" cy="7304748"/>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How You Get Shot in the Back: A Systematical Study about </a:t>
          </a:r>
          <a:r>
            <a:rPr lang="en-US" sz="2300" kern="1200" dirty="0" err="1"/>
            <a:t>Cryptojacking</a:t>
          </a:r>
          <a:r>
            <a:rPr lang="en-US" sz="2300" kern="1200" dirty="0"/>
            <a:t> in the Real World</a:t>
          </a:r>
          <a:endParaRPr lang="es-CO" sz="2300" kern="1200" dirty="0"/>
        </a:p>
      </dsp:txBody>
      <dsp:txXfrm rot="-5400000">
        <a:off x="823251" y="1098805"/>
        <a:ext cx="7267431" cy="689813"/>
      </dsp:txXfrm>
    </dsp:sp>
    <dsp:sp modelId="{C82B705F-F2F9-485D-9790-0720DB4F641E}">
      <dsp:nvSpPr>
        <dsp:cNvPr id="0" name=""/>
        <dsp:cNvSpPr/>
      </dsp:nvSpPr>
      <dsp:spPr>
        <a:xfrm rot="5400000">
          <a:off x="-176410" y="2297707"/>
          <a:ext cx="1176072" cy="823251"/>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s-CO" sz="2300" kern="1200" dirty="0"/>
            <a:t>3</a:t>
          </a:r>
        </a:p>
      </dsp:txBody>
      <dsp:txXfrm rot="-5400000">
        <a:off x="1" y="2532923"/>
        <a:ext cx="823251" cy="352821"/>
      </dsp:txXfrm>
    </dsp:sp>
    <dsp:sp modelId="{11306857-C48B-46CE-87CE-2567CEAF9FAE}">
      <dsp:nvSpPr>
        <dsp:cNvPr id="0" name=""/>
        <dsp:cNvSpPr/>
      </dsp:nvSpPr>
      <dsp:spPr>
        <a:xfrm rot="5400000">
          <a:off x="4093401" y="-1148853"/>
          <a:ext cx="764447" cy="7304748"/>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The Browsers Strike Back: Countering </a:t>
          </a:r>
          <a:r>
            <a:rPr lang="en-US" sz="2300" kern="1200" dirty="0" err="1"/>
            <a:t>Cryptojacking</a:t>
          </a:r>
          <a:r>
            <a:rPr lang="en-US" sz="2300" kern="1200" dirty="0"/>
            <a:t> and Parasitic Miners on the Web</a:t>
          </a:r>
          <a:endParaRPr lang="es-CO" sz="2300" kern="1200" dirty="0"/>
        </a:p>
      </dsp:txBody>
      <dsp:txXfrm rot="-5400000">
        <a:off x="823251" y="2158614"/>
        <a:ext cx="7267431" cy="689813"/>
      </dsp:txXfrm>
    </dsp:sp>
    <dsp:sp modelId="{E2DDE940-D26A-4820-9418-B616BA93F859}">
      <dsp:nvSpPr>
        <dsp:cNvPr id="0" name=""/>
        <dsp:cNvSpPr/>
      </dsp:nvSpPr>
      <dsp:spPr>
        <a:xfrm rot="5400000">
          <a:off x="-176410" y="3357516"/>
          <a:ext cx="1176072" cy="823251"/>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s-CO" sz="2300" kern="1200" dirty="0"/>
            <a:t>4</a:t>
          </a:r>
        </a:p>
      </dsp:txBody>
      <dsp:txXfrm rot="-5400000">
        <a:off x="1" y="3592732"/>
        <a:ext cx="823251" cy="352821"/>
      </dsp:txXfrm>
    </dsp:sp>
    <dsp:sp modelId="{E0052F8A-F298-4B1A-8C65-B66146E5B34C}">
      <dsp:nvSpPr>
        <dsp:cNvPr id="0" name=""/>
        <dsp:cNvSpPr/>
      </dsp:nvSpPr>
      <dsp:spPr>
        <a:xfrm rot="5400000">
          <a:off x="4093401" y="-89045"/>
          <a:ext cx="764447" cy="7304748"/>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Detecting cryptocurrency miners with NetFlow IPFIX network measurements</a:t>
          </a:r>
          <a:endParaRPr lang="es-CO" sz="2300" kern="1200" dirty="0"/>
        </a:p>
      </dsp:txBody>
      <dsp:txXfrm rot="-5400000">
        <a:off x="823251" y="3218422"/>
        <a:ext cx="7267431" cy="689813"/>
      </dsp:txXfrm>
    </dsp:sp>
    <dsp:sp modelId="{9C55AEB1-505C-415C-A71C-9799C80709E7}">
      <dsp:nvSpPr>
        <dsp:cNvPr id="0" name=""/>
        <dsp:cNvSpPr/>
      </dsp:nvSpPr>
      <dsp:spPr>
        <a:xfrm rot="5400000">
          <a:off x="-176410" y="4417324"/>
          <a:ext cx="1176072" cy="823251"/>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s-CO" sz="2300" kern="1200" dirty="0"/>
            <a:t>5</a:t>
          </a:r>
        </a:p>
      </dsp:txBody>
      <dsp:txXfrm rot="-5400000">
        <a:off x="1" y="4652540"/>
        <a:ext cx="823251" cy="352821"/>
      </dsp:txXfrm>
    </dsp:sp>
    <dsp:sp modelId="{65A9DFD7-9409-4CCD-B12D-C3A049634F93}">
      <dsp:nvSpPr>
        <dsp:cNvPr id="0" name=""/>
        <dsp:cNvSpPr/>
      </dsp:nvSpPr>
      <dsp:spPr>
        <a:xfrm rot="5400000">
          <a:off x="4093401" y="970763"/>
          <a:ext cx="764447" cy="7304748"/>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a:t>Dine and Dash: Static, Dynamic, and Economic Analysis of In-Browser Cryptojacking</a:t>
          </a:r>
          <a:endParaRPr lang="es-CO" sz="2300" kern="1200"/>
        </a:p>
      </dsp:txBody>
      <dsp:txXfrm rot="-5400000">
        <a:off x="823251" y="4278231"/>
        <a:ext cx="7267431" cy="6898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E08D0-BF4E-4BC1-BED0-C335897B745B}">
      <dsp:nvSpPr>
        <dsp:cNvPr id="0" name=""/>
        <dsp:cNvSpPr/>
      </dsp:nvSpPr>
      <dsp:spPr>
        <a:xfrm>
          <a:off x="0" y="533582"/>
          <a:ext cx="2304142" cy="138248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CO" sz="1900" b="1" i="0" kern="1200" dirty="0">
              <a:latin typeface="Grotesque" panose="020B0504020202020204" pitchFamily="34" charset="0"/>
            </a:rPr>
            <a:t>Eliminación de características</a:t>
          </a:r>
          <a:endParaRPr lang="es-CO" sz="1900" b="1" kern="1200" dirty="0">
            <a:latin typeface="Grotesque" panose="020B0504020202020204" pitchFamily="34" charset="0"/>
          </a:endParaRPr>
        </a:p>
      </dsp:txBody>
      <dsp:txXfrm>
        <a:off x="0" y="533582"/>
        <a:ext cx="2304142" cy="1382485"/>
      </dsp:txXfrm>
    </dsp:sp>
    <dsp:sp modelId="{D20D477B-E964-485E-85E9-0F32A86B2B0D}">
      <dsp:nvSpPr>
        <dsp:cNvPr id="0" name=""/>
        <dsp:cNvSpPr/>
      </dsp:nvSpPr>
      <dsp:spPr>
        <a:xfrm>
          <a:off x="2534557" y="533582"/>
          <a:ext cx="2304142" cy="138248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CO" sz="1900" b="1" kern="1200" dirty="0">
              <a:latin typeface="Grotesque" panose="020B0504020202020204" pitchFamily="34" charset="0"/>
            </a:rPr>
            <a:t>Imputación de valores ausentes</a:t>
          </a:r>
        </a:p>
      </dsp:txBody>
      <dsp:txXfrm>
        <a:off x="2534557" y="533582"/>
        <a:ext cx="2304142" cy="1382485"/>
      </dsp:txXfrm>
    </dsp:sp>
    <dsp:sp modelId="{F8B21CEB-EC38-4839-87BD-B528EED2C80A}">
      <dsp:nvSpPr>
        <dsp:cNvPr id="0" name=""/>
        <dsp:cNvSpPr/>
      </dsp:nvSpPr>
      <dsp:spPr>
        <a:xfrm>
          <a:off x="5069114" y="533582"/>
          <a:ext cx="2304142" cy="138248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CO" sz="1900" b="1" kern="1200" dirty="0" err="1">
              <a:latin typeface="Grotesque" panose="020B0504020202020204" pitchFamily="34" charset="0"/>
            </a:rPr>
            <a:t>OneHotEncoder</a:t>
          </a:r>
          <a:endParaRPr lang="es-CO" sz="1900" b="1" kern="1200" dirty="0">
            <a:latin typeface="Grotesque" panose="020B0504020202020204" pitchFamily="34" charset="0"/>
          </a:endParaRPr>
        </a:p>
      </dsp:txBody>
      <dsp:txXfrm>
        <a:off x="5069114" y="533582"/>
        <a:ext cx="2304142" cy="1382485"/>
      </dsp:txXfrm>
    </dsp:sp>
    <dsp:sp modelId="{AA16C054-4002-4B09-A517-428A1A16F249}">
      <dsp:nvSpPr>
        <dsp:cNvPr id="0" name=""/>
        <dsp:cNvSpPr/>
      </dsp:nvSpPr>
      <dsp:spPr>
        <a:xfrm>
          <a:off x="1267278" y="2146482"/>
          <a:ext cx="2304142" cy="138248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CO" sz="1900" b="1" kern="1200" dirty="0">
              <a:latin typeface="Grotesque" panose="020B0504020202020204" pitchFamily="34" charset="0"/>
            </a:rPr>
            <a:t>Multicolinealidad</a:t>
          </a:r>
        </a:p>
      </dsp:txBody>
      <dsp:txXfrm>
        <a:off x="1267278" y="2146482"/>
        <a:ext cx="2304142" cy="1382485"/>
      </dsp:txXfrm>
    </dsp:sp>
    <dsp:sp modelId="{DC272587-B9BB-45A0-839E-4F97C665A808}">
      <dsp:nvSpPr>
        <dsp:cNvPr id="0" name=""/>
        <dsp:cNvSpPr/>
      </dsp:nvSpPr>
      <dsp:spPr>
        <a:xfrm>
          <a:off x="3801835" y="2146482"/>
          <a:ext cx="2304142" cy="138248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CO" sz="1900" b="1" kern="1200" dirty="0">
              <a:latin typeface="Grotesque" panose="020B0504020202020204" pitchFamily="34" charset="0"/>
            </a:rPr>
            <a:t>Estandarización</a:t>
          </a:r>
        </a:p>
      </dsp:txBody>
      <dsp:txXfrm>
        <a:off x="3801835" y="2146482"/>
        <a:ext cx="2304142" cy="13824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ED18E3-C4B3-4333-90AC-9988EC5A84B7}">
      <dsp:nvSpPr>
        <dsp:cNvPr id="0" name=""/>
        <dsp:cNvSpPr/>
      </dsp:nvSpPr>
      <dsp:spPr>
        <a:xfrm>
          <a:off x="2554" y="1868"/>
          <a:ext cx="2490895" cy="518400"/>
        </a:xfrm>
        <a:prstGeom prst="rect">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s-CO" sz="1300" kern="1200" dirty="0" err="1">
              <a:latin typeface="Arial" panose="020B0604020202020204" pitchFamily="34" charset="0"/>
              <a:cs typeface="Arial" panose="020B0604020202020204" pitchFamily="34" charset="0"/>
            </a:rPr>
            <a:t>Anova</a:t>
          </a:r>
          <a:r>
            <a:rPr lang="es-CO" sz="1300" kern="1200" dirty="0">
              <a:latin typeface="Arial" panose="020B0604020202020204" pitchFamily="34" charset="0"/>
              <a:cs typeface="Arial" panose="020B0604020202020204" pitchFamily="34" charset="0"/>
            </a:rPr>
            <a:t> F-</a:t>
          </a:r>
          <a:r>
            <a:rPr lang="es-CO" sz="1300" kern="1200" dirty="0" err="1">
              <a:latin typeface="Arial" panose="020B0604020202020204" pitchFamily="34" charset="0"/>
              <a:cs typeface="Arial" panose="020B0604020202020204" pitchFamily="34" charset="0"/>
            </a:rPr>
            <a:t>Value</a:t>
          </a:r>
          <a:endParaRPr lang="es-CO" sz="1300" kern="1200" dirty="0">
            <a:latin typeface="Arial" panose="020B0604020202020204" pitchFamily="34" charset="0"/>
            <a:cs typeface="Arial" panose="020B0604020202020204" pitchFamily="34" charset="0"/>
          </a:endParaRPr>
        </a:p>
      </dsp:txBody>
      <dsp:txXfrm>
        <a:off x="2554" y="1868"/>
        <a:ext cx="2490895" cy="518400"/>
      </dsp:txXfrm>
    </dsp:sp>
    <dsp:sp modelId="{17C91FDF-D5F6-4ACC-8028-5E4124A8F92B}">
      <dsp:nvSpPr>
        <dsp:cNvPr id="0" name=""/>
        <dsp:cNvSpPr/>
      </dsp:nvSpPr>
      <dsp:spPr>
        <a:xfrm>
          <a:off x="2554" y="520268"/>
          <a:ext cx="2490895" cy="3404657"/>
        </a:xfrm>
        <a:prstGeom prst="rect">
          <a:avLst/>
        </a:prstGeom>
        <a:solidFill>
          <a:schemeClr val="dk2">
            <a:alpha val="90000"/>
            <a:tint val="40000"/>
            <a:hueOff val="0"/>
            <a:satOff val="0"/>
            <a:lumOff val="0"/>
            <a:alphaOff val="0"/>
          </a:schemeClr>
        </a:solidFill>
        <a:ln w="1905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50000"/>
            </a:lnSpc>
            <a:spcBef>
              <a:spcPct val="0"/>
            </a:spcBef>
            <a:spcAft>
              <a:spcPct val="15000"/>
            </a:spcAft>
            <a:buChar char="•"/>
          </a:pPr>
          <a:r>
            <a:rPr lang="es-CO" sz="1300" b="0" i="0" kern="1200" dirty="0">
              <a:latin typeface="Arial" panose="020B0604020202020204" pitchFamily="34" charset="0"/>
              <a:cs typeface="Arial" panose="020B0604020202020204" pitchFamily="34" charset="0"/>
            </a:rPr>
            <a:t>Percentil: 25% de todas las duraciones(</a:t>
          </a:r>
          <a:r>
            <a:rPr lang="es-CO" sz="1300" kern="1200" dirty="0">
              <a:latin typeface="Arial" panose="020B0604020202020204" pitchFamily="34" charset="0"/>
              <a:cs typeface="Arial" panose="020B0604020202020204" pitchFamily="34" charset="0"/>
            </a:rPr>
            <a:t>p1 d),</a:t>
          </a:r>
        </a:p>
        <a:p>
          <a:pPr marL="114300" lvl="1" indent="-114300" algn="l" defTabSz="577850">
            <a:lnSpc>
              <a:spcPct val="150000"/>
            </a:lnSpc>
            <a:spcBef>
              <a:spcPct val="0"/>
            </a:spcBef>
            <a:spcAft>
              <a:spcPct val="15000"/>
            </a:spcAft>
            <a:buChar char="•"/>
          </a:pPr>
          <a:r>
            <a:rPr lang="es-CO" sz="1300" b="0" i="0" kern="1200" dirty="0">
              <a:latin typeface="Arial" panose="020B0604020202020204" pitchFamily="34" charset="0"/>
              <a:cs typeface="Arial" panose="020B0604020202020204" pitchFamily="34" charset="0"/>
            </a:rPr>
            <a:t>Percentil:50% de todas las duraciones(</a:t>
          </a:r>
          <a:r>
            <a:rPr lang="es-CO" sz="1300" kern="1200" dirty="0">
              <a:latin typeface="Arial" panose="020B0604020202020204" pitchFamily="34" charset="0"/>
              <a:cs typeface="Arial" panose="020B0604020202020204" pitchFamily="34" charset="0"/>
            </a:rPr>
            <a:t>p2 d),</a:t>
          </a:r>
        </a:p>
        <a:p>
          <a:pPr marL="114300" lvl="1" indent="-114300" algn="l" defTabSz="577850">
            <a:lnSpc>
              <a:spcPct val="150000"/>
            </a:lnSpc>
            <a:spcBef>
              <a:spcPct val="0"/>
            </a:spcBef>
            <a:spcAft>
              <a:spcPct val="15000"/>
            </a:spcAft>
            <a:buChar char="•"/>
          </a:pPr>
          <a:r>
            <a:rPr lang="es-CO" sz="1300" b="0" i="0" kern="1200" dirty="0">
              <a:latin typeface="Arial" panose="020B0604020202020204" pitchFamily="34" charset="0"/>
              <a:cs typeface="Arial" panose="020B0604020202020204" pitchFamily="34" charset="0"/>
            </a:rPr>
            <a:t>Valor mínimo de todas las duraciones(</a:t>
          </a:r>
          <a:r>
            <a:rPr lang="es-CO" sz="1300" kern="1200" dirty="0">
              <a:latin typeface="Arial" panose="020B0604020202020204" pitchFamily="34" charset="0"/>
              <a:cs typeface="Arial" panose="020B0604020202020204" pitchFamily="34" charset="0"/>
            </a:rPr>
            <a:t>min d), </a:t>
          </a:r>
        </a:p>
        <a:p>
          <a:pPr marL="114300" lvl="1" indent="-114300" algn="l" defTabSz="577850">
            <a:lnSpc>
              <a:spcPct val="150000"/>
            </a:lnSpc>
            <a:spcBef>
              <a:spcPct val="0"/>
            </a:spcBef>
            <a:spcAft>
              <a:spcPct val="15000"/>
            </a:spcAft>
            <a:buChar char="•"/>
          </a:pPr>
          <a:r>
            <a:rPr lang="es-CO" sz="1300" b="0" i="0" kern="1200" dirty="0">
              <a:latin typeface="Arial" panose="020B0604020202020204" pitchFamily="34" charset="0"/>
              <a:cs typeface="Arial" panose="020B0604020202020204" pitchFamily="34" charset="0"/>
            </a:rPr>
            <a:t>Top 2 de los puertos de origen</a:t>
          </a:r>
          <a:r>
            <a:rPr lang="es-CO" sz="1300" kern="1200" dirty="0">
              <a:latin typeface="Arial" panose="020B0604020202020204" pitchFamily="34" charset="0"/>
              <a:cs typeface="Arial" panose="020B0604020202020204" pitchFamily="34" charset="0"/>
            </a:rPr>
            <a:t>(</a:t>
          </a:r>
          <a:r>
            <a:rPr lang="es-CO" sz="1300" kern="1200" dirty="0" err="1">
              <a:latin typeface="Arial" panose="020B0604020202020204" pitchFamily="34" charset="0"/>
              <a:cs typeface="Arial" panose="020B0604020202020204" pitchFamily="34" charset="0"/>
            </a:rPr>
            <a:t>second</a:t>
          </a:r>
          <a:r>
            <a:rPr lang="es-CO" sz="1300" kern="1200" dirty="0">
              <a:latin typeface="Arial" panose="020B0604020202020204" pitchFamily="34" charset="0"/>
              <a:cs typeface="Arial" panose="020B0604020202020204" pitchFamily="34" charset="0"/>
            </a:rPr>
            <a:t> </a:t>
          </a:r>
          <a:r>
            <a:rPr lang="es-CO" sz="1300" kern="1200" dirty="0" err="1">
              <a:latin typeface="Arial" panose="020B0604020202020204" pitchFamily="34" charset="0"/>
              <a:cs typeface="Arial" panose="020B0604020202020204" pitchFamily="34" charset="0"/>
            </a:rPr>
            <a:t>sp</a:t>
          </a:r>
          <a:r>
            <a:rPr lang="es-CO" sz="1300" kern="1200" dirty="0">
              <a:latin typeface="Arial" panose="020B0604020202020204" pitchFamily="34" charset="0"/>
              <a:cs typeface="Arial" panose="020B0604020202020204" pitchFamily="34" charset="0"/>
            </a:rPr>
            <a:t>),</a:t>
          </a:r>
        </a:p>
        <a:p>
          <a:pPr marL="114300" lvl="1" indent="-114300" algn="l" defTabSz="577850">
            <a:lnSpc>
              <a:spcPct val="150000"/>
            </a:lnSpc>
            <a:spcBef>
              <a:spcPct val="0"/>
            </a:spcBef>
            <a:spcAft>
              <a:spcPct val="15000"/>
            </a:spcAft>
            <a:buChar char="•"/>
          </a:pPr>
          <a:r>
            <a:rPr lang="es-CO" sz="1300" b="0" i="0" kern="1200" dirty="0">
              <a:latin typeface="Arial" panose="020B0604020202020204" pitchFamily="34" charset="0"/>
              <a:cs typeface="Arial" panose="020B0604020202020204" pitchFamily="34" charset="0"/>
            </a:rPr>
            <a:t>Top 2 de los puertos de destino(</a:t>
          </a:r>
          <a:r>
            <a:rPr lang="es-CO" sz="1300" kern="1200" dirty="0" err="1">
              <a:latin typeface="Arial" panose="020B0604020202020204" pitchFamily="34" charset="0"/>
              <a:cs typeface="Arial" panose="020B0604020202020204" pitchFamily="34" charset="0"/>
            </a:rPr>
            <a:t>second</a:t>
          </a:r>
          <a:r>
            <a:rPr lang="es-CO" sz="1300" kern="1200" dirty="0">
              <a:latin typeface="Arial" panose="020B0604020202020204" pitchFamily="34" charset="0"/>
              <a:cs typeface="Arial" panose="020B0604020202020204" pitchFamily="34" charset="0"/>
            </a:rPr>
            <a:t> </a:t>
          </a:r>
          <a:r>
            <a:rPr lang="es-CO" sz="1300" kern="1200" dirty="0" err="1">
              <a:latin typeface="Arial" panose="020B0604020202020204" pitchFamily="34" charset="0"/>
              <a:cs typeface="Arial" panose="020B0604020202020204" pitchFamily="34" charset="0"/>
            </a:rPr>
            <a:t>dp</a:t>
          </a:r>
          <a:r>
            <a:rPr lang="es-CO" sz="1300" kern="1200" dirty="0">
              <a:latin typeface="Arial" panose="020B0604020202020204" pitchFamily="34" charset="0"/>
              <a:cs typeface="Arial" panose="020B0604020202020204" pitchFamily="34" charset="0"/>
            </a:rPr>
            <a:t>).</a:t>
          </a:r>
        </a:p>
      </dsp:txBody>
      <dsp:txXfrm>
        <a:off x="2554" y="520268"/>
        <a:ext cx="2490895" cy="3404657"/>
      </dsp:txXfrm>
    </dsp:sp>
    <dsp:sp modelId="{3CD92DA8-3963-48B8-A9D0-CDA53D41DE29}">
      <dsp:nvSpPr>
        <dsp:cNvPr id="0" name=""/>
        <dsp:cNvSpPr/>
      </dsp:nvSpPr>
      <dsp:spPr>
        <a:xfrm>
          <a:off x="2842176" y="1868"/>
          <a:ext cx="2490895" cy="518400"/>
        </a:xfrm>
        <a:prstGeom prst="rect">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s-CO" sz="1300" kern="1200" dirty="0" err="1">
              <a:latin typeface="Arial" panose="020B0604020202020204" pitchFamily="34" charset="0"/>
              <a:cs typeface="Arial" panose="020B0604020202020204" pitchFamily="34" charset="0"/>
            </a:rPr>
            <a:t>ExtraTreesClassifer</a:t>
          </a:r>
          <a:endParaRPr lang="es-CO" sz="1300" kern="1200" dirty="0">
            <a:latin typeface="Arial" panose="020B0604020202020204" pitchFamily="34" charset="0"/>
            <a:cs typeface="Arial" panose="020B0604020202020204" pitchFamily="34" charset="0"/>
          </a:endParaRPr>
        </a:p>
      </dsp:txBody>
      <dsp:txXfrm>
        <a:off x="2842176" y="1868"/>
        <a:ext cx="2490895" cy="518400"/>
      </dsp:txXfrm>
    </dsp:sp>
    <dsp:sp modelId="{5966B891-82C7-4062-B65D-D633A3C5DAEE}">
      <dsp:nvSpPr>
        <dsp:cNvPr id="0" name=""/>
        <dsp:cNvSpPr/>
      </dsp:nvSpPr>
      <dsp:spPr>
        <a:xfrm>
          <a:off x="2842176" y="520268"/>
          <a:ext cx="2490895" cy="3404657"/>
        </a:xfrm>
        <a:prstGeom prst="rect">
          <a:avLst/>
        </a:prstGeom>
        <a:solidFill>
          <a:schemeClr val="dk2">
            <a:alpha val="90000"/>
            <a:tint val="40000"/>
            <a:hueOff val="0"/>
            <a:satOff val="0"/>
            <a:lumOff val="0"/>
            <a:alphaOff val="0"/>
          </a:schemeClr>
        </a:solidFill>
        <a:ln w="1905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100000"/>
            </a:lnSpc>
            <a:spcBef>
              <a:spcPct val="0"/>
            </a:spcBef>
            <a:spcAft>
              <a:spcPct val="15000"/>
            </a:spcAft>
            <a:buChar char="•"/>
          </a:pPr>
          <a:r>
            <a:rPr lang="es-CO" sz="1000" b="0" i="0" kern="1200" dirty="0">
              <a:latin typeface="Arial" panose="020B0604020202020204" pitchFamily="34" charset="0"/>
              <a:cs typeface="Arial" panose="020B0604020202020204" pitchFamily="34" charset="0"/>
            </a:rPr>
            <a:t>Percentil: 25% de todas las duraciones(</a:t>
          </a:r>
          <a:r>
            <a:rPr lang="es-CO" sz="1000" kern="1200" dirty="0">
              <a:latin typeface="Arial" panose="020B0604020202020204" pitchFamily="34" charset="0"/>
              <a:cs typeface="Arial" panose="020B0604020202020204" pitchFamily="34" charset="0"/>
            </a:rPr>
            <a:t>p1 d)</a:t>
          </a:r>
        </a:p>
        <a:p>
          <a:pPr marL="57150" lvl="1" indent="-57150" algn="l" defTabSz="444500">
            <a:lnSpc>
              <a:spcPct val="150000"/>
            </a:lnSpc>
            <a:spcBef>
              <a:spcPct val="0"/>
            </a:spcBef>
            <a:spcAft>
              <a:spcPct val="15000"/>
            </a:spcAft>
            <a:buChar char="•"/>
          </a:pPr>
          <a:r>
            <a:rPr lang="es-CO" sz="1000" b="0" i="0" kern="1200" dirty="0">
              <a:latin typeface="Arial" panose="020B0604020202020204" pitchFamily="34" charset="0"/>
              <a:cs typeface="Arial" panose="020B0604020202020204" pitchFamily="34" charset="0"/>
            </a:rPr>
            <a:t>Percentil: 50% de todas las duraciones(</a:t>
          </a:r>
          <a:r>
            <a:rPr lang="en-US" sz="1000" kern="1200" dirty="0">
              <a:latin typeface="Arial" panose="020B0604020202020204" pitchFamily="34" charset="0"/>
              <a:cs typeface="Arial" panose="020B0604020202020204" pitchFamily="34" charset="0"/>
            </a:rPr>
            <a:t>p2 d) </a:t>
          </a:r>
          <a:endParaRPr lang="es-CO" sz="1000" kern="1200" dirty="0">
            <a:latin typeface="Arial" panose="020B0604020202020204" pitchFamily="34" charset="0"/>
            <a:cs typeface="Arial" panose="020B0604020202020204" pitchFamily="34" charset="0"/>
          </a:endParaRPr>
        </a:p>
        <a:p>
          <a:pPr marL="57150" lvl="1" indent="-57150" algn="l" defTabSz="444500">
            <a:lnSpc>
              <a:spcPct val="150000"/>
            </a:lnSpc>
            <a:spcBef>
              <a:spcPct val="0"/>
            </a:spcBef>
            <a:spcAft>
              <a:spcPct val="15000"/>
            </a:spcAft>
            <a:buChar char="•"/>
          </a:pPr>
          <a:r>
            <a:rPr lang="es-CO" sz="1000" b="0" i="0" kern="1200" dirty="0">
              <a:latin typeface="Arial" panose="020B0604020202020204" pitchFamily="34" charset="0"/>
              <a:cs typeface="Arial" panose="020B0604020202020204" pitchFamily="34" charset="0"/>
            </a:rPr>
            <a:t>Valor mínimo de todas las duraciones(</a:t>
          </a:r>
          <a:r>
            <a:rPr lang="en-US" sz="1000" kern="1200" dirty="0">
              <a:latin typeface="Arial" panose="020B0604020202020204" pitchFamily="34" charset="0"/>
              <a:cs typeface="Arial" panose="020B0604020202020204" pitchFamily="34" charset="0"/>
            </a:rPr>
            <a:t>min d), </a:t>
          </a:r>
          <a:endParaRPr lang="es-CO" sz="1000" kern="1200" dirty="0">
            <a:latin typeface="Arial" panose="020B0604020202020204" pitchFamily="34" charset="0"/>
            <a:cs typeface="Arial" panose="020B0604020202020204" pitchFamily="34" charset="0"/>
          </a:endParaRPr>
        </a:p>
        <a:p>
          <a:pPr marL="57150" lvl="1" indent="-57150" algn="l" defTabSz="444500">
            <a:lnSpc>
              <a:spcPct val="150000"/>
            </a:lnSpc>
            <a:spcBef>
              <a:spcPct val="0"/>
            </a:spcBef>
            <a:spcAft>
              <a:spcPct val="15000"/>
            </a:spcAft>
            <a:buChar char="•"/>
          </a:pPr>
          <a:r>
            <a:rPr lang="es-CO" sz="1000" b="0" i="0" kern="1200" dirty="0">
              <a:latin typeface="Arial" panose="020B0604020202020204" pitchFamily="34" charset="0"/>
              <a:cs typeface="Arial" panose="020B0604020202020204" pitchFamily="34" charset="0"/>
            </a:rPr>
            <a:t>Promedio de bytes por paquete(</a:t>
          </a:r>
          <a:r>
            <a:rPr lang="en-US" sz="1000" kern="1200" dirty="0">
              <a:latin typeface="Arial" panose="020B0604020202020204" pitchFamily="34" charset="0"/>
              <a:cs typeface="Arial" panose="020B0604020202020204" pitchFamily="34" charset="0"/>
            </a:rPr>
            <a:t>Avg </a:t>
          </a:r>
          <a:r>
            <a:rPr lang="en-US" sz="1000" kern="1200" dirty="0" err="1">
              <a:latin typeface="Arial" panose="020B0604020202020204" pitchFamily="34" charset="0"/>
              <a:cs typeface="Arial" panose="020B0604020202020204" pitchFamily="34" charset="0"/>
            </a:rPr>
            <a:t>bpp</a:t>
          </a:r>
          <a:r>
            <a:rPr lang="en-US" sz="1000" kern="1200" dirty="0">
              <a:latin typeface="Arial" panose="020B0604020202020204" pitchFamily="34" charset="0"/>
              <a:cs typeface="Arial" panose="020B0604020202020204" pitchFamily="34" charset="0"/>
            </a:rPr>
            <a:t>), </a:t>
          </a:r>
          <a:endParaRPr lang="es-CO" sz="1000" kern="1200" dirty="0">
            <a:latin typeface="Arial" panose="020B0604020202020204" pitchFamily="34" charset="0"/>
            <a:cs typeface="Arial" panose="020B0604020202020204" pitchFamily="34" charset="0"/>
          </a:endParaRPr>
        </a:p>
        <a:p>
          <a:pPr marL="57150" lvl="1" indent="-57150" algn="l" defTabSz="444500">
            <a:lnSpc>
              <a:spcPct val="150000"/>
            </a:lnSpc>
            <a:spcBef>
              <a:spcPct val="0"/>
            </a:spcBef>
            <a:spcAft>
              <a:spcPct val="15000"/>
            </a:spcAft>
            <a:buChar char="•"/>
          </a:pPr>
          <a:r>
            <a:rPr lang="es-CO" sz="1000" b="0" i="0" kern="1200" dirty="0">
              <a:latin typeface="Arial" panose="020B0604020202020204" pitchFamily="34" charset="0"/>
              <a:cs typeface="Arial" panose="020B0604020202020204" pitchFamily="34" charset="0"/>
            </a:rPr>
            <a:t>Top 1 de los puertos de origen(</a:t>
          </a:r>
          <a:r>
            <a:rPr lang="en-US" sz="1000" kern="1200" dirty="0" err="1">
              <a:latin typeface="Arial" panose="020B0604020202020204" pitchFamily="34" charset="0"/>
              <a:cs typeface="Arial" panose="020B0604020202020204" pitchFamily="34" charset="0"/>
            </a:rPr>
            <a:t>First_sp</a:t>
          </a:r>
          <a:r>
            <a:rPr lang="en-US" sz="1000" kern="1200" dirty="0">
              <a:latin typeface="Arial" panose="020B0604020202020204" pitchFamily="34" charset="0"/>
              <a:cs typeface="Arial" panose="020B0604020202020204" pitchFamily="34" charset="0"/>
            </a:rPr>
            <a:t>), </a:t>
          </a:r>
          <a:endParaRPr lang="es-CO" sz="1000" kern="1200" dirty="0">
            <a:latin typeface="Arial" panose="020B0604020202020204" pitchFamily="34" charset="0"/>
            <a:cs typeface="Arial" panose="020B0604020202020204" pitchFamily="34" charset="0"/>
          </a:endParaRPr>
        </a:p>
        <a:p>
          <a:pPr marL="57150" lvl="1" indent="-57150" algn="l" defTabSz="444500">
            <a:lnSpc>
              <a:spcPct val="150000"/>
            </a:lnSpc>
            <a:spcBef>
              <a:spcPct val="0"/>
            </a:spcBef>
            <a:spcAft>
              <a:spcPct val="15000"/>
            </a:spcAft>
            <a:buChar char="•"/>
          </a:pPr>
          <a:r>
            <a:rPr lang="es-CO" sz="1000" b="0" i="0" kern="1200" dirty="0">
              <a:latin typeface="Arial" panose="020B0604020202020204" pitchFamily="34" charset="0"/>
              <a:cs typeface="Arial" panose="020B0604020202020204" pitchFamily="34" charset="0"/>
            </a:rPr>
            <a:t>Top 1 de los puertos de destino</a:t>
          </a:r>
          <a:r>
            <a:rPr lang="en-US" sz="1000" kern="1200" dirty="0">
              <a:latin typeface="Arial" panose="020B0604020202020204" pitchFamily="34" charset="0"/>
              <a:cs typeface="Arial" panose="020B0604020202020204" pitchFamily="34" charset="0"/>
            </a:rPr>
            <a:t> (</a:t>
          </a:r>
          <a:r>
            <a:rPr lang="en-US" sz="1000" kern="1200" dirty="0" err="1">
              <a:latin typeface="Arial" panose="020B0604020202020204" pitchFamily="34" charset="0"/>
              <a:cs typeface="Arial" panose="020B0604020202020204" pitchFamily="34" charset="0"/>
            </a:rPr>
            <a:t>First_dp</a:t>
          </a:r>
          <a:r>
            <a:rPr lang="en-US" sz="1000" kern="1200" dirty="0">
              <a:latin typeface="Arial" panose="020B0604020202020204" pitchFamily="34" charset="0"/>
              <a:cs typeface="Arial" panose="020B0604020202020204" pitchFamily="34" charset="0"/>
            </a:rPr>
            <a:t>), </a:t>
          </a:r>
          <a:endParaRPr lang="es-CO" sz="1000" kern="1200" dirty="0">
            <a:latin typeface="Arial" panose="020B0604020202020204" pitchFamily="34" charset="0"/>
            <a:cs typeface="Arial" panose="020B0604020202020204" pitchFamily="34" charset="0"/>
          </a:endParaRPr>
        </a:p>
        <a:p>
          <a:pPr marL="57150" lvl="1" indent="-57150" algn="l" defTabSz="444500">
            <a:lnSpc>
              <a:spcPct val="150000"/>
            </a:lnSpc>
            <a:spcBef>
              <a:spcPct val="0"/>
            </a:spcBef>
            <a:spcAft>
              <a:spcPct val="15000"/>
            </a:spcAft>
            <a:buChar char="•"/>
          </a:pPr>
          <a:r>
            <a:rPr lang="es-CO" sz="1000" b="0" i="0" kern="1200" dirty="0">
              <a:latin typeface="Arial" panose="020B0604020202020204" pitchFamily="34" charset="0"/>
              <a:cs typeface="Arial" panose="020B0604020202020204" pitchFamily="34" charset="0"/>
            </a:rPr>
            <a:t>Percentil 50% de todas las entradas de bytes(</a:t>
          </a:r>
          <a:r>
            <a:rPr lang="en-US" sz="1000" kern="1200" dirty="0">
              <a:latin typeface="Arial" panose="020B0604020202020204" pitchFamily="34" charset="0"/>
              <a:cs typeface="Arial" panose="020B0604020202020204" pitchFamily="34" charset="0"/>
            </a:rPr>
            <a:t>P2_ib)</a:t>
          </a:r>
          <a:endParaRPr lang="es-CO" sz="1000" kern="1200" dirty="0">
            <a:latin typeface="Arial" panose="020B0604020202020204" pitchFamily="34" charset="0"/>
            <a:cs typeface="Arial" panose="020B0604020202020204" pitchFamily="34" charset="0"/>
          </a:endParaRPr>
        </a:p>
        <a:p>
          <a:pPr marL="57150" lvl="1" indent="-57150" algn="l" defTabSz="444500">
            <a:lnSpc>
              <a:spcPct val="150000"/>
            </a:lnSpc>
            <a:spcBef>
              <a:spcPct val="0"/>
            </a:spcBef>
            <a:spcAft>
              <a:spcPct val="15000"/>
            </a:spcAft>
            <a:buChar char="•"/>
          </a:pPr>
          <a:r>
            <a:rPr lang="es-CO" sz="1000" b="0" i="0" kern="1200" dirty="0">
              <a:latin typeface="Arial" panose="020B0604020202020204" pitchFamily="34" charset="0"/>
              <a:cs typeface="Arial" panose="020B0604020202020204" pitchFamily="34" charset="0"/>
            </a:rPr>
            <a:t>Percentil 75% de todas las entradas de bytes (</a:t>
          </a:r>
          <a:r>
            <a:rPr lang="en-US" sz="1000" kern="1200" dirty="0">
              <a:latin typeface="Arial" panose="020B0604020202020204" pitchFamily="34" charset="0"/>
              <a:cs typeface="Arial" panose="020B0604020202020204" pitchFamily="34" charset="0"/>
            </a:rPr>
            <a:t>P3_ib).</a:t>
          </a:r>
          <a:endParaRPr lang="es-CO" sz="1000" kern="1200" dirty="0">
            <a:latin typeface="Arial" panose="020B0604020202020204" pitchFamily="34" charset="0"/>
            <a:cs typeface="Arial" panose="020B0604020202020204" pitchFamily="34" charset="0"/>
          </a:endParaRPr>
        </a:p>
      </dsp:txBody>
      <dsp:txXfrm>
        <a:off x="2842176" y="520268"/>
        <a:ext cx="2490895" cy="3404657"/>
      </dsp:txXfrm>
    </dsp:sp>
    <dsp:sp modelId="{7A84843C-A8CE-4A64-9C3F-5695533ECB3E}">
      <dsp:nvSpPr>
        <dsp:cNvPr id="0" name=""/>
        <dsp:cNvSpPr/>
      </dsp:nvSpPr>
      <dsp:spPr>
        <a:xfrm>
          <a:off x="5681797" y="1868"/>
          <a:ext cx="2490895" cy="518400"/>
        </a:xfrm>
        <a:prstGeom prst="rect">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s-CO" sz="1300" kern="1200" dirty="0">
              <a:latin typeface="Arial" panose="020B0604020202020204" pitchFamily="34" charset="0"/>
              <a:cs typeface="Arial" panose="020B0604020202020204" pitchFamily="34" charset="0"/>
            </a:rPr>
            <a:t>Criterio Experto</a:t>
          </a:r>
        </a:p>
      </dsp:txBody>
      <dsp:txXfrm>
        <a:off x="5681797" y="1868"/>
        <a:ext cx="2490895" cy="518400"/>
      </dsp:txXfrm>
    </dsp:sp>
    <dsp:sp modelId="{E4B4B04D-E931-4110-8CF2-C9E3F7A60706}">
      <dsp:nvSpPr>
        <dsp:cNvPr id="0" name=""/>
        <dsp:cNvSpPr/>
      </dsp:nvSpPr>
      <dsp:spPr>
        <a:xfrm>
          <a:off x="5681797" y="520268"/>
          <a:ext cx="2490895" cy="3404657"/>
        </a:xfrm>
        <a:prstGeom prst="rect">
          <a:avLst/>
        </a:prstGeom>
        <a:gradFill rotWithShape="1">
          <a:gsLst>
            <a:gs pos="0">
              <a:schemeClr val="accent5">
                <a:tint val="96000"/>
                <a:lumMod val="104000"/>
              </a:schemeClr>
            </a:gs>
            <a:gs pos="100000">
              <a:schemeClr val="accent5">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hemeClr val="accent5"/>
        </a:lnRef>
        <a:fillRef idx="3">
          <a:schemeClr val="accent5"/>
        </a:fillRef>
        <a:effectRef idx="3">
          <a:schemeClr val="accent5"/>
        </a:effectRef>
        <a:fontRef idx="minor">
          <a:schemeClr val="lt1"/>
        </a:fontRef>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s-CO" sz="1300" b="0" i="0" kern="1200" dirty="0">
              <a:latin typeface="Arial" panose="020B0604020202020204" pitchFamily="34" charset="0"/>
              <a:cs typeface="Arial" panose="020B0604020202020204" pitchFamily="34" charset="0"/>
            </a:rPr>
            <a:t>Promedio de bits por segundo(</a:t>
          </a:r>
          <a:r>
            <a:rPr lang="es-CO" sz="1300" kern="1200" dirty="0" err="1">
              <a:latin typeface="Arial" panose="020B0604020202020204" pitchFamily="34" charset="0"/>
              <a:cs typeface="Arial" panose="020B0604020202020204" pitchFamily="34" charset="0"/>
            </a:rPr>
            <a:t>Avgbps</a:t>
          </a:r>
          <a:r>
            <a:rPr lang="es-CO" sz="1300" kern="1200" dirty="0">
              <a:latin typeface="Arial" panose="020B0604020202020204" pitchFamily="34" charset="0"/>
              <a:cs typeface="Arial" panose="020B0604020202020204" pitchFamily="34" charset="0"/>
            </a:rPr>
            <a:t>)</a:t>
          </a:r>
        </a:p>
        <a:p>
          <a:pPr marL="114300" lvl="1" indent="-114300" algn="l" defTabSz="577850">
            <a:lnSpc>
              <a:spcPct val="90000"/>
            </a:lnSpc>
            <a:spcBef>
              <a:spcPct val="0"/>
            </a:spcBef>
            <a:spcAft>
              <a:spcPct val="15000"/>
            </a:spcAft>
            <a:buChar char="•"/>
          </a:pPr>
          <a:r>
            <a:rPr lang="es-CO" sz="1300" b="0" i="0" kern="1200" dirty="0">
              <a:latin typeface="Arial" panose="020B0604020202020204" pitchFamily="34" charset="0"/>
              <a:cs typeface="Arial" panose="020B0604020202020204" pitchFamily="34" charset="0"/>
            </a:rPr>
            <a:t>Promedio de paquetes por segundo(</a:t>
          </a:r>
          <a:r>
            <a:rPr lang="es-CO" sz="1300" kern="1200" dirty="0" err="1">
              <a:latin typeface="Arial" panose="020B0604020202020204" pitchFamily="34" charset="0"/>
              <a:cs typeface="Arial" panose="020B0604020202020204" pitchFamily="34" charset="0"/>
            </a:rPr>
            <a:t>Avgpps</a:t>
          </a:r>
          <a:r>
            <a:rPr lang="es-CO" sz="1300" kern="1200" dirty="0">
              <a:latin typeface="Arial" panose="020B0604020202020204" pitchFamily="34" charset="0"/>
              <a:cs typeface="Arial" panose="020B0604020202020204" pitchFamily="34" charset="0"/>
            </a:rPr>
            <a:t>), </a:t>
          </a:r>
        </a:p>
        <a:p>
          <a:pPr marL="114300" lvl="1" indent="-114300" algn="l" defTabSz="577850">
            <a:lnSpc>
              <a:spcPct val="90000"/>
            </a:lnSpc>
            <a:spcBef>
              <a:spcPct val="0"/>
            </a:spcBef>
            <a:spcAft>
              <a:spcPct val="15000"/>
            </a:spcAft>
            <a:buChar char="•"/>
          </a:pPr>
          <a:r>
            <a:rPr lang="es-CO" sz="1300" b="0" i="0" kern="1200" dirty="0">
              <a:latin typeface="Arial" panose="020B0604020202020204" pitchFamily="34" charset="0"/>
              <a:cs typeface="Arial" panose="020B0604020202020204" pitchFamily="34" charset="0"/>
            </a:rPr>
            <a:t>Promedio de bytes por paquete(</a:t>
          </a:r>
          <a:r>
            <a:rPr lang="es-CO" sz="1300" kern="1200" dirty="0" err="1">
              <a:latin typeface="Arial" panose="020B0604020202020204" pitchFamily="34" charset="0"/>
              <a:cs typeface="Arial" panose="020B0604020202020204" pitchFamily="34" charset="0"/>
            </a:rPr>
            <a:t>Avgpps</a:t>
          </a:r>
          <a:r>
            <a:rPr lang="es-CO" sz="1300" kern="1200" dirty="0">
              <a:latin typeface="Arial" panose="020B0604020202020204" pitchFamily="34" charset="0"/>
              <a:cs typeface="Arial" panose="020B0604020202020204" pitchFamily="34" charset="0"/>
            </a:rPr>
            <a:t>) </a:t>
          </a:r>
        </a:p>
        <a:p>
          <a:pPr marL="114300" lvl="1" indent="-114300" algn="l" defTabSz="577850">
            <a:lnSpc>
              <a:spcPct val="90000"/>
            </a:lnSpc>
            <a:spcBef>
              <a:spcPct val="0"/>
            </a:spcBef>
            <a:spcAft>
              <a:spcPct val="15000"/>
            </a:spcAft>
            <a:buChar char="•"/>
          </a:pPr>
          <a:r>
            <a:rPr lang="es-CO" sz="1300" b="0" i="0" kern="1200" dirty="0">
              <a:latin typeface="Arial" panose="020B0604020202020204" pitchFamily="34" charset="0"/>
              <a:cs typeface="Arial" panose="020B0604020202020204" pitchFamily="34" charset="0"/>
            </a:rPr>
            <a:t>Percentil 75% de todas las entradas de paquetes(</a:t>
          </a:r>
          <a:r>
            <a:rPr lang="es-CO" sz="1300" kern="1200" dirty="0">
              <a:latin typeface="Arial" panose="020B0604020202020204" pitchFamily="34" charset="0"/>
              <a:cs typeface="Arial" panose="020B0604020202020204" pitchFamily="34" charset="0"/>
            </a:rPr>
            <a:t>p3 </a:t>
          </a:r>
          <a:r>
            <a:rPr lang="es-CO" sz="1300" kern="1200" dirty="0" err="1">
              <a:latin typeface="Arial" panose="020B0604020202020204" pitchFamily="34" charset="0"/>
              <a:cs typeface="Arial" panose="020B0604020202020204" pitchFamily="34" charset="0"/>
            </a:rPr>
            <a:t>ip</a:t>
          </a:r>
          <a:r>
            <a:rPr lang="es-CO" sz="1300" kern="1200" dirty="0">
              <a:latin typeface="Arial" panose="020B0604020202020204" pitchFamily="34" charset="0"/>
              <a:cs typeface="Arial" panose="020B0604020202020204" pitchFamily="34" charset="0"/>
            </a:rPr>
            <a:t>)</a:t>
          </a:r>
        </a:p>
        <a:p>
          <a:pPr marL="114300" lvl="1" indent="-114300" algn="l" defTabSz="577850">
            <a:lnSpc>
              <a:spcPct val="150000"/>
            </a:lnSpc>
            <a:spcBef>
              <a:spcPct val="0"/>
            </a:spcBef>
            <a:spcAft>
              <a:spcPct val="15000"/>
            </a:spcAft>
            <a:buChar char="•"/>
          </a:pPr>
          <a:r>
            <a:rPr lang="es-CO" sz="1300" b="0" i="0" kern="1200" dirty="0">
              <a:latin typeface="Arial" panose="020B0604020202020204" pitchFamily="34" charset="0"/>
              <a:cs typeface="Arial" panose="020B0604020202020204" pitchFamily="34" charset="0"/>
            </a:rPr>
            <a:t>Percentil 75% de todas las entradas de bytes(</a:t>
          </a:r>
          <a:r>
            <a:rPr lang="es-CO" sz="1300" kern="1200" dirty="0">
              <a:latin typeface="Arial" panose="020B0604020202020204" pitchFamily="34" charset="0"/>
              <a:cs typeface="Arial" panose="020B0604020202020204" pitchFamily="34" charset="0"/>
            </a:rPr>
            <a:t>p3 </a:t>
          </a:r>
          <a:r>
            <a:rPr lang="es-CO" sz="1300" kern="1200" dirty="0" err="1">
              <a:latin typeface="Arial" panose="020B0604020202020204" pitchFamily="34" charset="0"/>
              <a:cs typeface="Arial" panose="020B0604020202020204" pitchFamily="34" charset="0"/>
            </a:rPr>
            <a:t>ib</a:t>
          </a:r>
          <a:r>
            <a:rPr lang="es-CO" sz="1300" kern="1200" dirty="0">
              <a:latin typeface="Arial" panose="020B0604020202020204" pitchFamily="34" charset="0"/>
              <a:cs typeface="Arial" panose="020B0604020202020204" pitchFamily="34" charset="0"/>
            </a:rPr>
            <a:t>)</a:t>
          </a:r>
        </a:p>
      </dsp:txBody>
      <dsp:txXfrm>
        <a:off x="5681797" y="520268"/>
        <a:ext cx="2490895" cy="34046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45AD8D-EFCF-4136-9475-227BAB34CD6D}">
      <dsp:nvSpPr>
        <dsp:cNvPr id="0" name=""/>
        <dsp:cNvSpPr/>
      </dsp:nvSpPr>
      <dsp:spPr>
        <a:xfrm>
          <a:off x="0" y="2910"/>
          <a:ext cx="2066097" cy="826438"/>
        </a:xfrm>
        <a:prstGeom prst="rect">
          <a:avLst/>
        </a:prstGeom>
        <a:solidFill>
          <a:schemeClr val="bg2"/>
        </a:soli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hemeClr val="accent5"/>
        </a:lnRef>
        <a:fillRef idx="3">
          <a:schemeClr val="accent5"/>
        </a:fillRef>
        <a:effectRef idx="3">
          <a:schemeClr val="accent5"/>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CO" sz="1600" kern="1200" dirty="0">
              <a:solidFill>
                <a:schemeClr val="tx1"/>
              </a:solidFill>
            </a:rPr>
            <a:t>Datos de minería no pura</a:t>
          </a:r>
        </a:p>
      </dsp:txBody>
      <dsp:txXfrm>
        <a:off x="0" y="2910"/>
        <a:ext cx="2066097" cy="826438"/>
      </dsp:txXfrm>
    </dsp:sp>
    <dsp:sp modelId="{47293273-02BC-4AC8-949D-9EE4CCE6F43E}">
      <dsp:nvSpPr>
        <dsp:cNvPr id="0" name=""/>
        <dsp:cNvSpPr/>
      </dsp:nvSpPr>
      <dsp:spPr>
        <a:xfrm>
          <a:off x="0" y="829348"/>
          <a:ext cx="2066097" cy="1581120"/>
        </a:xfrm>
        <a:prstGeom prst="rect">
          <a:avLst/>
        </a:prstGeom>
        <a:solidFill>
          <a:schemeClr val="tx1">
            <a:lumMod val="65000"/>
          </a:schemeClr>
        </a:soli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dsp:spPr>
      <dsp:style>
        <a:lnRef idx="0">
          <a:schemeClr val="accent5"/>
        </a:lnRef>
        <a:fillRef idx="3">
          <a:schemeClr val="accent5"/>
        </a:fillRef>
        <a:effectRef idx="3">
          <a:schemeClr val="accent5"/>
        </a:effectRef>
        <a:fontRef idx="minor">
          <a:schemeClr val="lt1"/>
        </a:fontRef>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CO" sz="1600" kern="1200" dirty="0"/>
            <a:t>P3_d</a:t>
          </a:r>
        </a:p>
        <a:p>
          <a:pPr marL="171450" lvl="1" indent="-171450" algn="l" defTabSz="711200">
            <a:lnSpc>
              <a:spcPct val="90000"/>
            </a:lnSpc>
            <a:spcBef>
              <a:spcPct val="0"/>
            </a:spcBef>
            <a:spcAft>
              <a:spcPct val="15000"/>
            </a:spcAft>
            <a:buChar char="•"/>
          </a:pPr>
          <a:r>
            <a:rPr lang="es-CO" sz="1600" kern="1200" dirty="0" err="1"/>
            <a:t>Min_d</a:t>
          </a:r>
          <a:endParaRPr lang="es-CO" sz="1600" kern="1200" dirty="0"/>
        </a:p>
        <a:p>
          <a:pPr marL="171450" lvl="1" indent="-171450" algn="l" defTabSz="711200">
            <a:lnSpc>
              <a:spcPct val="90000"/>
            </a:lnSpc>
            <a:spcBef>
              <a:spcPct val="0"/>
            </a:spcBef>
            <a:spcAft>
              <a:spcPct val="15000"/>
            </a:spcAft>
            <a:buChar char="•"/>
          </a:pPr>
          <a:r>
            <a:rPr lang="es-CO" sz="1600" kern="1200" dirty="0" err="1"/>
            <a:t>First_dp</a:t>
          </a:r>
          <a:endParaRPr lang="es-CO" sz="1600" kern="1200" dirty="0"/>
        </a:p>
        <a:p>
          <a:pPr marL="171450" lvl="1" indent="-171450" algn="l" defTabSz="711200">
            <a:lnSpc>
              <a:spcPct val="90000"/>
            </a:lnSpc>
            <a:spcBef>
              <a:spcPct val="0"/>
            </a:spcBef>
            <a:spcAft>
              <a:spcPct val="15000"/>
            </a:spcAft>
            <a:buChar char="•"/>
          </a:pPr>
          <a:r>
            <a:rPr lang="es-CO" sz="1600" kern="1200" dirty="0" err="1"/>
            <a:t>Second_sp</a:t>
          </a:r>
          <a:endParaRPr lang="es-CO" sz="1600" kern="1200" dirty="0"/>
        </a:p>
        <a:p>
          <a:pPr marL="171450" lvl="1" indent="-171450" algn="l" defTabSz="711200">
            <a:lnSpc>
              <a:spcPct val="90000"/>
            </a:lnSpc>
            <a:spcBef>
              <a:spcPct val="0"/>
            </a:spcBef>
            <a:spcAft>
              <a:spcPct val="15000"/>
            </a:spcAft>
            <a:buChar char="•"/>
          </a:pPr>
          <a:r>
            <a:rPr lang="es-CO" sz="1600" kern="1200" dirty="0" err="1"/>
            <a:t>Secon_dp</a:t>
          </a:r>
          <a:endParaRPr lang="es-CO" sz="1600" kern="1200" dirty="0"/>
        </a:p>
      </dsp:txBody>
      <dsp:txXfrm>
        <a:off x="0" y="829348"/>
        <a:ext cx="2066097" cy="158112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C391339-2BE5-4B6A-9376-139E8E3889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16165B35-6F61-484A-BDA7-4EF01E54913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E76DEE-4BB6-40A8-8083-4BBB074BC548}" type="datetimeFigureOut">
              <a:rPr lang="es-CO" smtClean="0"/>
              <a:t>21/01/2021</a:t>
            </a:fld>
            <a:endParaRPr lang="es-CO"/>
          </a:p>
        </p:txBody>
      </p:sp>
      <p:sp>
        <p:nvSpPr>
          <p:cNvPr id="4" name="Marcador de pie de página 3">
            <a:extLst>
              <a:ext uri="{FF2B5EF4-FFF2-40B4-BE49-F238E27FC236}">
                <a16:creationId xmlns:a16="http://schemas.microsoft.com/office/drawing/2014/main" id="{C8506B21-3509-47A9-9C50-C194543C18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88F3971F-34F8-4DF3-B691-AE4579360B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A106531-453B-4934-8B5A-745719B35869}" type="slidenum">
              <a:rPr lang="es-CO" smtClean="0"/>
              <a:t>‹Nº›</a:t>
            </a:fld>
            <a:endParaRPr lang="es-CO"/>
          </a:p>
        </p:txBody>
      </p:sp>
    </p:spTree>
    <p:extLst>
      <p:ext uri="{BB962C8B-B14F-4D97-AF65-F5344CB8AC3E}">
        <p14:creationId xmlns:p14="http://schemas.microsoft.com/office/powerpoint/2010/main" val="39155006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D024F0-3C92-438A-ACA4-51F3DF0AF1CC}" type="datetimeFigureOut">
              <a:rPr lang="es-CO" smtClean="0"/>
              <a:t>21/01/2021</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CB4336-8BA0-4018-BFDB-579266EE498A}" type="slidenum">
              <a:rPr lang="es-CO" smtClean="0"/>
              <a:t>‹Nº›</a:t>
            </a:fld>
            <a:endParaRPr lang="es-CO"/>
          </a:p>
        </p:txBody>
      </p:sp>
    </p:spTree>
    <p:extLst>
      <p:ext uri="{BB962C8B-B14F-4D97-AF65-F5344CB8AC3E}">
        <p14:creationId xmlns:p14="http://schemas.microsoft.com/office/powerpoint/2010/main" val="233685512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ieeexplore.ieee.org/document/9092245"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O" dirty="0"/>
              <a:t>Mi nombre</a:t>
            </a:r>
          </a:p>
          <a:p>
            <a:pPr marL="171450" indent="-171450">
              <a:buFontTx/>
              <a:buChar char="-"/>
            </a:pPr>
            <a:r>
              <a:rPr lang="es-CO" dirty="0"/>
              <a:t>Nombre Tesis</a:t>
            </a:r>
          </a:p>
          <a:p>
            <a:pPr marL="171450" indent="-171450">
              <a:buFontTx/>
              <a:buChar char="-"/>
            </a:pPr>
            <a:r>
              <a:rPr lang="es-CO" dirty="0"/>
              <a:t>Tutores</a:t>
            </a:r>
          </a:p>
          <a:p>
            <a:pPr marL="0" indent="0">
              <a:buFontTx/>
              <a:buNone/>
            </a:pPr>
            <a:endParaRPr lang="es-CO" dirty="0"/>
          </a:p>
        </p:txBody>
      </p:sp>
      <p:sp>
        <p:nvSpPr>
          <p:cNvPr id="4" name="Marcador de número de diapositiva 3"/>
          <p:cNvSpPr>
            <a:spLocks noGrp="1"/>
          </p:cNvSpPr>
          <p:nvPr>
            <p:ph type="sldNum" sz="quarter" idx="5"/>
          </p:nvPr>
        </p:nvSpPr>
        <p:spPr/>
        <p:txBody>
          <a:bodyPr/>
          <a:lstStyle/>
          <a:p>
            <a:fld id="{0ECB4336-8BA0-4018-BFDB-579266EE498A}" type="slidenum">
              <a:rPr lang="es-CO" smtClean="0"/>
              <a:t>1</a:t>
            </a:fld>
            <a:endParaRPr lang="es-CO"/>
          </a:p>
        </p:txBody>
      </p:sp>
    </p:spTree>
    <p:extLst>
      <p:ext uri="{BB962C8B-B14F-4D97-AF65-F5344CB8AC3E}">
        <p14:creationId xmlns:p14="http://schemas.microsoft.com/office/powerpoint/2010/main" val="4246423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O" dirty="0" err="1"/>
              <a:t>Anális</a:t>
            </a:r>
            <a:r>
              <a:rPr lang="es-CO" dirty="0"/>
              <a:t> estático</a:t>
            </a:r>
          </a:p>
          <a:p>
            <a:pPr marL="171450" indent="-171450">
              <a:buFontTx/>
              <a:buChar char="-"/>
            </a:pPr>
            <a:r>
              <a:rPr lang="es-CO" dirty="0"/>
              <a:t>No captura firma</a:t>
            </a:r>
          </a:p>
          <a:p>
            <a:pPr marL="171450" indent="-171450">
              <a:buFontTx/>
              <a:buChar char="-"/>
            </a:pPr>
            <a:r>
              <a:rPr lang="es-CO" dirty="0"/>
              <a:t>Análisis dinámico (Obtener datos)</a:t>
            </a:r>
          </a:p>
          <a:p>
            <a:pPr marL="171450" indent="-171450">
              <a:buFontTx/>
              <a:buChar char="-"/>
            </a:pPr>
            <a:r>
              <a:rPr lang="es-CO" dirty="0"/>
              <a:t>Ciencia de datos</a:t>
            </a:r>
          </a:p>
          <a:p>
            <a:pPr marL="171450" indent="-171450">
              <a:buFontTx/>
              <a:buChar char="-"/>
            </a:pPr>
            <a:endParaRPr lang="es-CO" dirty="0"/>
          </a:p>
          <a:p>
            <a:pPr marL="171450" indent="-171450">
              <a:buFontTx/>
              <a:buChar char="-"/>
            </a:pPr>
            <a:endParaRPr lang="es-CO" dirty="0"/>
          </a:p>
        </p:txBody>
      </p:sp>
      <p:sp>
        <p:nvSpPr>
          <p:cNvPr id="4" name="Marcador de número de diapositiva 3"/>
          <p:cNvSpPr>
            <a:spLocks noGrp="1"/>
          </p:cNvSpPr>
          <p:nvPr>
            <p:ph type="sldNum" sz="quarter" idx="5"/>
          </p:nvPr>
        </p:nvSpPr>
        <p:spPr/>
        <p:txBody>
          <a:bodyPr/>
          <a:lstStyle/>
          <a:p>
            <a:fld id="{0ECB4336-8BA0-4018-BFDB-579266EE498A}" type="slidenum">
              <a:rPr lang="es-CO" smtClean="0"/>
              <a:t>11</a:t>
            </a:fld>
            <a:endParaRPr lang="es-CO"/>
          </a:p>
        </p:txBody>
      </p:sp>
    </p:spTree>
    <p:extLst>
      <p:ext uri="{BB962C8B-B14F-4D97-AF65-F5344CB8AC3E}">
        <p14:creationId xmlns:p14="http://schemas.microsoft.com/office/powerpoint/2010/main" val="2624079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O" dirty="0"/>
              <a:t>Revisaron más de 15 artículos entre Tesis doctoral, trabajos de grado y artículos de revistas científicas</a:t>
            </a:r>
          </a:p>
        </p:txBody>
      </p:sp>
      <p:sp>
        <p:nvSpPr>
          <p:cNvPr id="4" name="Marcador de número de diapositiva 3"/>
          <p:cNvSpPr>
            <a:spLocks noGrp="1"/>
          </p:cNvSpPr>
          <p:nvPr>
            <p:ph type="sldNum" sz="quarter" idx="5"/>
          </p:nvPr>
        </p:nvSpPr>
        <p:spPr/>
        <p:txBody>
          <a:bodyPr/>
          <a:lstStyle/>
          <a:p>
            <a:fld id="{0ECB4336-8BA0-4018-BFDB-579266EE498A}" type="slidenum">
              <a:rPr lang="es-CO" smtClean="0"/>
              <a:t>14</a:t>
            </a:fld>
            <a:endParaRPr lang="es-CO"/>
          </a:p>
        </p:txBody>
      </p:sp>
    </p:spTree>
    <p:extLst>
      <p:ext uri="{BB962C8B-B14F-4D97-AF65-F5344CB8AC3E}">
        <p14:creationId xmlns:p14="http://schemas.microsoft.com/office/powerpoint/2010/main" val="3548805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 Seleccionaron 5 bajo estos criterios</a:t>
            </a:r>
          </a:p>
        </p:txBody>
      </p:sp>
      <p:sp>
        <p:nvSpPr>
          <p:cNvPr id="4" name="Marcador de número de diapositiva 3"/>
          <p:cNvSpPr>
            <a:spLocks noGrp="1"/>
          </p:cNvSpPr>
          <p:nvPr>
            <p:ph type="sldNum" sz="quarter" idx="5"/>
          </p:nvPr>
        </p:nvSpPr>
        <p:spPr/>
        <p:txBody>
          <a:bodyPr/>
          <a:lstStyle/>
          <a:p>
            <a:fld id="{0ECB4336-8BA0-4018-BFDB-579266EE498A}" type="slidenum">
              <a:rPr lang="es-CO" smtClean="0"/>
              <a:t>15</a:t>
            </a:fld>
            <a:endParaRPr lang="es-CO"/>
          </a:p>
        </p:txBody>
      </p:sp>
    </p:spTree>
    <p:extLst>
      <p:ext uri="{BB962C8B-B14F-4D97-AF65-F5344CB8AC3E}">
        <p14:creationId xmlns:p14="http://schemas.microsoft.com/office/powerpoint/2010/main" val="1105290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 Proyectos relacionados a ciencia de datos/</a:t>
            </a:r>
            <a:r>
              <a:rPr lang="es-CO" dirty="0" err="1"/>
              <a:t>big</a:t>
            </a:r>
            <a:r>
              <a:rPr lang="es-CO" dirty="0"/>
              <a:t> data</a:t>
            </a:r>
          </a:p>
        </p:txBody>
      </p:sp>
      <p:sp>
        <p:nvSpPr>
          <p:cNvPr id="4" name="Marcador de número de diapositiva 3"/>
          <p:cNvSpPr>
            <a:spLocks noGrp="1"/>
          </p:cNvSpPr>
          <p:nvPr>
            <p:ph type="sldNum" sz="quarter" idx="5"/>
          </p:nvPr>
        </p:nvSpPr>
        <p:spPr/>
        <p:txBody>
          <a:bodyPr/>
          <a:lstStyle/>
          <a:p>
            <a:fld id="{0ECB4336-8BA0-4018-BFDB-579266EE498A}" type="slidenum">
              <a:rPr lang="es-CO" smtClean="0"/>
              <a:t>16</a:t>
            </a:fld>
            <a:endParaRPr lang="es-CO"/>
          </a:p>
        </p:txBody>
      </p:sp>
    </p:spTree>
    <p:extLst>
      <p:ext uri="{BB962C8B-B14F-4D97-AF65-F5344CB8AC3E}">
        <p14:creationId xmlns:p14="http://schemas.microsoft.com/office/powerpoint/2010/main" val="636780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O" dirty="0"/>
              <a:t>Pura criptomoneda asociada (Tesis y articulo)</a:t>
            </a:r>
          </a:p>
          <a:p>
            <a:pPr marL="171450" indent="-171450">
              <a:buFontTx/>
              <a:buChar char="-"/>
            </a:pPr>
            <a:r>
              <a:rPr lang="es-CO" dirty="0"/>
              <a:t>No pura criptomoneda desconocida</a:t>
            </a:r>
          </a:p>
          <a:p>
            <a:pPr marL="171450" indent="-171450">
              <a:buFontTx/>
              <a:buChar char="-"/>
            </a:pPr>
            <a:r>
              <a:rPr lang="es-CO" dirty="0"/>
              <a:t>Las obtuve con un conjunto de herramientas que desarrolle</a:t>
            </a:r>
          </a:p>
        </p:txBody>
      </p:sp>
      <p:sp>
        <p:nvSpPr>
          <p:cNvPr id="4" name="Marcador de número de diapositiva 3"/>
          <p:cNvSpPr>
            <a:spLocks noGrp="1"/>
          </p:cNvSpPr>
          <p:nvPr>
            <p:ph type="sldNum" sz="quarter" idx="5"/>
          </p:nvPr>
        </p:nvSpPr>
        <p:spPr/>
        <p:txBody>
          <a:bodyPr/>
          <a:lstStyle/>
          <a:p>
            <a:fld id="{0ECB4336-8BA0-4018-BFDB-579266EE498A}" type="slidenum">
              <a:rPr lang="es-CO" smtClean="0"/>
              <a:t>18</a:t>
            </a:fld>
            <a:endParaRPr lang="es-CO"/>
          </a:p>
        </p:txBody>
      </p:sp>
    </p:spTree>
    <p:extLst>
      <p:ext uri="{BB962C8B-B14F-4D97-AF65-F5344CB8AC3E}">
        <p14:creationId xmlns:p14="http://schemas.microsoft.com/office/powerpoint/2010/main" val="2279699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 Se uso </a:t>
            </a:r>
            <a:r>
              <a:rPr lang="es-CO" dirty="0" err="1"/>
              <a:t>Nfpcap</a:t>
            </a:r>
            <a:r>
              <a:rPr lang="es-CO" dirty="0"/>
              <a:t> de </a:t>
            </a:r>
            <a:r>
              <a:rPr lang="es-CO" dirty="0" err="1"/>
              <a:t>nfdump</a:t>
            </a:r>
            <a:r>
              <a:rPr lang="es-CO" dirty="0"/>
              <a:t>, para capturar flujos de red activos cada 5 minutos</a:t>
            </a:r>
          </a:p>
          <a:p>
            <a:r>
              <a:rPr lang="es-CO" dirty="0"/>
              <a:t>- Ventanas de tiempo</a:t>
            </a:r>
          </a:p>
        </p:txBody>
      </p:sp>
      <p:sp>
        <p:nvSpPr>
          <p:cNvPr id="4" name="Marcador de número de diapositiva 3"/>
          <p:cNvSpPr>
            <a:spLocks noGrp="1"/>
          </p:cNvSpPr>
          <p:nvPr>
            <p:ph type="sldNum" sz="quarter" idx="5"/>
          </p:nvPr>
        </p:nvSpPr>
        <p:spPr/>
        <p:txBody>
          <a:bodyPr/>
          <a:lstStyle/>
          <a:p>
            <a:fld id="{0ECB4336-8BA0-4018-BFDB-579266EE498A}" type="slidenum">
              <a:rPr lang="es-CO" smtClean="0"/>
              <a:t>19</a:t>
            </a:fld>
            <a:endParaRPr lang="es-CO"/>
          </a:p>
        </p:txBody>
      </p:sp>
    </p:spTree>
    <p:extLst>
      <p:ext uri="{BB962C8B-B14F-4D97-AF65-F5344CB8AC3E}">
        <p14:creationId xmlns:p14="http://schemas.microsoft.com/office/powerpoint/2010/main" val="3176415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800" dirty="0" err="1">
                <a:solidFill>
                  <a:srgbClr val="000000"/>
                </a:solidFill>
                <a:latin typeface="Arial" panose="020B0604020202020204" pitchFamily="34" charset="0"/>
              </a:rPr>
              <a:t>Keshani</a:t>
            </a:r>
            <a:r>
              <a:rPr lang="es-CO" sz="1800" dirty="0">
                <a:solidFill>
                  <a:srgbClr val="000000"/>
                </a:solidFill>
                <a:latin typeface="Arial" panose="020B0604020202020204" pitchFamily="34" charset="0"/>
              </a:rPr>
              <a:t> </a:t>
            </a:r>
            <a:r>
              <a:rPr lang="es-CO" sz="1800" dirty="0" err="1">
                <a:solidFill>
                  <a:srgbClr val="000000"/>
                </a:solidFill>
                <a:latin typeface="Arial" panose="020B0604020202020204" pitchFamily="34" charset="0"/>
              </a:rPr>
              <a:t>Jayasinghe</a:t>
            </a:r>
            <a:endParaRPr lang="es-CO" sz="1800" dirty="0">
              <a:solidFill>
                <a:srgbClr val="000000"/>
              </a:solidFill>
              <a:latin typeface="Arial" panose="020B0604020202020204" pitchFamily="34" charset="0"/>
            </a:endParaRPr>
          </a:p>
          <a:p>
            <a:endParaRPr lang="es-CO" sz="1800" dirty="0">
              <a:solidFill>
                <a:srgbClr val="000000"/>
              </a:solidFill>
              <a:latin typeface="Arial" panose="020B0604020202020204" pitchFamily="34" charset="0"/>
            </a:endParaRPr>
          </a:p>
          <a:p>
            <a:r>
              <a:rPr lang="es-CO" b="0" i="0" dirty="0">
                <a:effectLst/>
                <a:latin typeface="Inter"/>
              </a:rPr>
              <a:t>Este conjunto de datos recién generado está destinado específicamente a analizar el rendimiento de una instancia de servidor durante un ataque de </a:t>
            </a:r>
            <a:r>
              <a:rPr lang="es-CO" b="0" i="0" dirty="0" err="1">
                <a:effectLst/>
                <a:latin typeface="Inter"/>
              </a:rPr>
              <a:t>criptojacking</a:t>
            </a:r>
            <a:r>
              <a:rPr lang="es-CO" b="0" i="0" dirty="0">
                <a:effectLst/>
                <a:latin typeface="Inter"/>
              </a:rPr>
              <a:t> y fomentar nuevas vías para detectar dichos ataques utilizando las métricas de rendimiento.</a:t>
            </a:r>
            <a:endParaRPr lang="es-CO" dirty="0"/>
          </a:p>
        </p:txBody>
      </p:sp>
      <p:sp>
        <p:nvSpPr>
          <p:cNvPr id="4" name="Marcador de número de diapositiva 3"/>
          <p:cNvSpPr>
            <a:spLocks noGrp="1"/>
          </p:cNvSpPr>
          <p:nvPr>
            <p:ph type="sldNum" sz="quarter" idx="5"/>
          </p:nvPr>
        </p:nvSpPr>
        <p:spPr/>
        <p:txBody>
          <a:bodyPr/>
          <a:lstStyle/>
          <a:p>
            <a:fld id="{0ECB4336-8BA0-4018-BFDB-579266EE498A}" type="slidenum">
              <a:rPr lang="es-CO" smtClean="0"/>
              <a:t>20</a:t>
            </a:fld>
            <a:endParaRPr lang="es-CO"/>
          </a:p>
        </p:txBody>
      </p:sp>
    </p:spTree>
    <p:extLst>
      <p:ext uri="{BB962C8B-B14F-4D97-AF65-F5344CB8AC3E}">
        <p14:creationId xmlns:p14="http://schemas.microsoft.com/office/powerpoint/2010/main" val="3643155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Estas fueron algunas técnicas que se usaron</a:t>
            </a:r>
          </a:p>
        </p:txBody>
      </p:sp>
      <p:sp>
        <p:nvSpPr>
          <p:cNvPr id="4" name="Marcador de número de diapositiva 3"/>
          <p:cNvSpPr>
            <a:spLocks noGrp="1"/>
          </p:cNvSpPr>
          <p:nvPr>
            <p:ph type="sldNum" sz="quarter" idx="5"/>
          </p:nvPr>
        </p:nvSpPr>
        <p:spPr/>
        <p:txBody>
          <a:bodyPr/>
          <a:lstStyle/>
          <a:p>
            <a:fld id="{0ECB4336-8BA0-4018-BFDB-579266EE498A}" type="slidenum">
              <a:rPr lang="es-CO" smtClean="0"/>
              <a:t>21</a:t>
            </a:fld>
            <a:endParaRPr lang="es-CO"/>
          </a:p>
        </p:txBody>
      </p:sp>
    </p:spTree>
    <p:extLst>
      <p:ext uri="{BB962C8B-B14F-4D97-AF65-F5344CB8AC3E}">
        <p14:creationId xmlns:p14="http://schemas.microsoft.com/office/powerpoint/2010/main" val="3677895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 </a:t>
            </a:r>
          </a:p>
        </p:txBody>
      </p:sp>
      <p:sp>
        <p:nvSpPr>
          <p:cNvPr id="4" name="Marcador de número de diapositiva 3"/>
          <p:cNvSpPr>
            <a:spLocks noGrp="1"/>
          </p:cNvSpPr>
          <p:nvPr>
            <p:ph type="sldNum" sz="quarter" idx="5"/>
          </p:nvPr>
        </p:nvSpPr>
        <p:spPr/>
        <p:txBody>
          <a:bodyPr/>
          <a:lstStyle/>
          <a:p>
            <a:fld id="{0ECB4336-8BA0-4018-BFDB-579266EE498A}" type="slidenum">
              <a:rPr lang="es-CO" smtClean="0"/>
              <a:t>23</a:t>
            </a:fld>
            <a:endParaRPr lang="es-CO"/>
          </a:p>
        </p:txBody>
      </p:sp>
    </p:spTree>
    <p:extLst>
      <p:ext uri="{BB962C8B-B14F-4D97-AF65-F5344CB8AC3E}">
        <p14:creationId xmlns:p14="http://schemas.microsoft.com/office/powerpoint/2010/main" val="3885343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b="0" i="0" dirty="0">
                <a:solidFill>
                  <a:srgbClr val="000000"/>
                </a:solidFill>
                <a:effectLst/>
                <a:latin typeface="Tahoma" panose="020B0604030504040204" pitchFamily="34" charset="0"/>
              </a:rPr>
              <a:t>Tráfico de registros normales tiene una alta probabilidad de aparecer que el de registros de minería, pero la probabilidad de los puros es disruptiva, pero continua, en cambio los no puros su probabilidad es menor.</a:t>
            </a:r>
            <a:endParaRPr lang="es-CO" dirty="0"/>
          </a:p>
        </p:txBody>
      </p:sp>
      <p:sp>
        <p:nvSpPr>
          <p:cNvPr id="4" name="Marcador de número de diapositiva 3"/>
          <p:cNvSpPr>
            <a:spLocks noGrp="1"/>
          </p:cNvSpPr>
          <p:nvPr>
            <p:ph type="sldNum" sz="quarter" idx="5"/>
          </p:nvPr>
        </p:nvSpPr>
        <p:spPr/>
        <p:txBody>
          <a:bodyPr/>
          <a:lstStyle/>
          <a:p>
            <a:fld id="{0ECB4336-8BA0-4018-BFDB-579266EE498A}" type="slidenum">
              <a:rPr lang="es-CO" smtClean="0"/>
              <a:t>24</a:t>
            </a:fld>
            <a:endParaRPr lang="es-CO"/>
          </a:p>
        </p:txBody>
      </p:sp>
    </p:spTree>
    <p:extLst>
      <p:ext uri="{BB962C8B-B14F-4D97-AF65-F5344CB8AC3E}">
        <p14:creationId xmlns:p14="http://schemas.microsoft.com/office/powerpoint/2010/main" val="476722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O" dirty="0"/>
              <a:t>Que es una moneda virtual</a:t>
            </a:r>
          </a:p>
          <a:p>
            <a:pPr marL="171450" indent="-171450">
              <a:buFontTx/>
              <a:buChar char="-"/>
            </a:pPr>
            <a:r>
              <a:rPr lang="es-CO" dirty="0"/>
              <a:t>Anonimato</a:t>
            </a:r>
          </a:p>
          <a:p>
            <a:pPr marL="171450" indent="-171450">
              <a:buFontTx/>
              <a:buChar char="-"/>
            </a:pPr>
            <a:r>
              <a:rPr lang="es-CO" dirty="0"/>
              <a:t>Interés Adopción</a:t>
            </a:r>
          </a:p>
          <a:p>
            <a:pPr marL="0" indent="0">
              <a:buFontTx/>
              <a:buNone/>
            </a:pPr>
            <a:endParaRPr lang="es-CO" dirty="0"/>
          </a:p>
        </p:txBody>
      </p:sp>
      <p:sp>
        <p:nvSpPr>
          <p:cNvPr id="4" name="Marcador de número de diapositiva 3"/>
          <p:cNvSpPr>
            <a:spLocks noGrp="1"/>
          </p:cNvSpPr>
          <p:nvPr>
            <p:ph type="sldNum" sz="quarter" idx="5"/>
          </p:nvPr>
        </p:nvSpPr>
        <p:spPr/>
        <p:txBody>
          <a:bodyPr/>
          <a:lstStyle/>
          <a:p>
            <a:fld id="{0ECB4336-8BA0-4018-BFDB-579266EE498A}" type="slidenum">
              <a:rPr lang="es-CO" smtClean="0"/>
              <a:t>2</a:t>
            </a:fld>
            <a:endParaRPr lang="es-CO"/>
          </a:p>
        </p:txBody>
      </p:sp>
    </p:spTree>
    <p:extLst>
      <p:ext uri="{BB962C8B-B14F-4D97-AF65-F5344CB8AC3E}">
        <p14:creationId xmlns:p14="http://schemas.microsoft.com/office/powerpoint/2010/main" val="3193646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b="1" dirty="0">
                <a:latin typeface="Grotesque" panose="020B0504020202020204" pitchFamily="34" charset="0"/>
              </a:rPr>
              <a:t>S</a:t>
            </a:r>
            <a:r>
              <a:rPr lang="es-CO" sz="1200" b="1" dirty="0">
                <a:latin typeface="Grotesque" panose="020B0504020202020204" pitchFamily="34" charset="0"/>
              </a:rPr>
              <a:t>e aprecia que en la trasmisión de bytes en promedio fue mayor en los mineros no puros. Seguido de los mineros puros, lo cual indica que hubo una mayor trasmisión de bytes en procesos de minera</a:t>
            </a:r>
            <a:endParaRPr lang="es-CO" b="1" dirty="0">
              <a:latin typeface="Grotesque" panose="020B0504020202020204" pitchFamily="34" charset="0"/>
            </a:endParaRPr>
          </a:p>
          <a:p>
            <a:endParaRPr lang="es-CO" dirty="0"/>
          </a:p>
        </p:txBody>
      </p:sp>
      <p:sp>
        <p:nvSpPr>
          <p:cNvPr id="4" name="Marcador de número de diapositiva 3"/>
          <p:cNvSpPr>
            <a:spLocks noGrp="1"/>
          </p:cNvSpPr>
          <p:nvPr>
            <p:ph type="sldNum" sz="quarter" idx="5"/>
          </p:nvPr>
        </p:nvSpPr>
        <p:spPr/>
        <p:txBody>
          <a:bodyPr/>
          <a:lstStyle/>
          <a:p>
            <a:fld id="{0ECB4336-8BA0-4018-BFDB-579266EE498A}" type="slidenum">
              <a:rPr lang="es-CO" smtClean="0"/>
              <a:t>25</a:t>
            </a:fld>
            <a:endParaRPr lang="es-CO"/>
          </a:p>
        </p:txBody>
      </p:sp>
    </p:spTree>
    <p:extLst>
      <p:ext uri="{BB962C8B-B14F-4D97-AF65-F5344CB8AC3E}">
        <p14:creationId xmlns:p14="http://schemas.microsoft.com/office/powerpoint/2010/main" val="2715240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b="1" dirty="0">
                <a:latin typeface="Grotesque" panose="020B0504020202020204" pitchFamily="34" charset="0"/>
              </a:rPr>
              <a:t>S</a:t>
            </a:r>
            <a:r>
              <a:rPr lang="es-CO" sz="1200" b="1" dirty="0">
                <a:latin typeface="Grotesque" panose="020B0504020202020204" pitchFamily="34" charset="0"/>
              </a:rPr>
              <a:t>e muestra que la probabilidad mas alta se presenta en los registros normales en las primeras cantidades de paquetes. A pesar de tener poca probabilidad, los mineros puros pueden tomar una probabilidad de ocurrencia en un rango mas amplio de valores en paquetes. En cambio la presencia de minería no pura es muy baja, al igual que</a:t>
            </a:r>
          </a:p>
          <a:p>
            <a:r>
              <a:rPr lang="es-CO" sz="1200" b="1" dirty="0">
                <a:latin typeface="Grotesque" panose="020B0504020202020204" pitchFamily="34" charset="0"/>
              </a:rPr>
              <a:t>su ocurrencia.</a:t>
            </a:r>
            <a:endParaRPr lang="es-CO" dirty="0"/>
          </a:p>
        </p:txBody>
      </p:sp>
      <p:sp>
        <p:nvSpPr>
          <p:cNvPr id="4" name="Marcador de número de diapositiva 3"/>
          <p:cNvSpPr>
            <a:spLocks noGrp="1"/>
          </p:cNvSpPr>
          <p:nvPr>
            <p:ph type="sldNum" sz="quarter" idx="5"/>
          </p:nvPr>
        </p:nvSpPr>
        <p:spPr/>
        <p:txBody>
          <a:bodyPr/>
          <a:lstStyle/>
          <a:p>
            <a:fld id="{0ECB4336-8BA0-4018-BFDB-579266EE498A}" type="slidenum">
              <a:rPr lang="es-CO" smtClean="0"/>
              <a:t>26</a:t>
            </a:fld>
            <a:endParaRPr lang="es-CO"/>
          </a:p>
        </p:txBody>
      </p:sp>
    </p:spTree>
    <p:extLst>
      <p:ext uri="{BB962C8B-B14F-4D97-AF65-F5344CB8AC3E}">
        <p14:creationId xmlns:p14="http://schemas.microsoft.com/office/powerpoint/2010/main" val="3929372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1" dirty="0">
                <a:latin typeface="Arial" panose="020B0604020202020204" pitchFamily="34" charset="0"/>
              </a:rPr>
              <a:t>En los tres percentiles la probabilidad de ocurrencia es mas alta en los registros normales</a:t>
            </a:r>
          </a:p>
          <a:p>
            <a:r>
              <a:rPr lang="es-CO" sz="1200" b="1" dirty="0">
                <a:latin typeface="Arial" panose="020B0604020202020204" pitchFamily="34" charset="0"/>
              </a:rPr>
              <a:t>durante los primero intercambios de bytes. Se evidencia un incremento en la probabilidad de ocurrencia de</a:t>
            </a:r>
          </a:p>
          <a:p>
            <a:r>
              <a:rPr lang="es-CO" sz="1200" b="1" dirty="0">
                <a:latin typeface="Arial" panose="020B0604020202020204" pitchFamily="34" charset="0"/>
              </a:rPr>
              <a:t>los mineros no puros</a:t>
            </a:r>
            <a:endParaRPr lang="es-CO" b="1" dirty="0"/>
          </a:p>
          <a:p>
            <a:endParaRPr lang="es-CO" dirty="0"/>
          </a:p>
        </p:txBody>
      </p:sp>
      <p:sp>
        <p:nvSpPr>
          <p:cNvPr id="4" name="Marcador de número de diapositiva 3"/>
          <p:cNvSpPr>
            <a:spLocks noGrp="1"/>
          </p:cNvSpPr>
          <p:nvPr>
            <p:ph type="sldNum" sz="quarter" idx="5"/>
          </p:nvPr>
        </p:nvSpPr>
        <p:spPr/>
        <p:txBody>
          <a:bodyPr/>
          <a:lstStyle/>
          <a:p>
            <a:fld id="{0ECB4336-8BA0-4018-BFDB-579266EE498A}" type="slidenum">
              <a:rPr lang="es-CO" smtClean="0"/>
              <a:t>27</a:t>
            </a:fld>
            <a:endParaRPr lang="es-CO"/>
          </a:p>
        </p:txBody>
      </p:sp>
    </p:spTree>
    <p:extLst>
      <p:ext uri="{BB962C8B-B14F-4D97-AF65-F5344CB8AC3E}">
        <p14:creationId xmlns:p14="http://schemas.microsoft.com/office/powerpoint/2010/main" val="1977368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¿La trasmisión de información entre un servidor del criptojacker y la victima por medio de la red, permitiría la identificación de la actividad del minero, sin importar su es</a:t>
            </a:r>
          </a:p>
          <a:p>
            <a:r>
              <a:rPr lang="es-CO" dirty="0" err="1"/>
              <a:t>tatus</a:t>
            </a:r>
            <a:r>
              <a:rPr lang="es-CO" dirty="0"/>
              <a:t>?</a:t>
            </a:r>
          </a:p>
          <a:p>
            <a:endParaRPr lang="es-CO" dirty="0"/>
          </a:p>
          <a:p>
            <a:r>
              <a:rPr lang="es-CO" dirty="0"/>
              <a:t>Partiendo del hecho de que en la comunicación de dispositivos debe existir un intercambio de información en la red. Un servidor de minería debería de enviar una cantidad de datos al minero instalado en el dispositivo de la víctima, con información del problema matemático, de igual forma el nodo minero respondería con la resolución del problema o realizando peticiones. Un modelo de \</a:t>
            </a:r>
            <a:r>
              <a:rPr lang="es-CO" dirty="0" err="1"/>
              <a:t>textit</a:t>
            </a:r>
            <a:r>
              <a:rPr lang="es-CO" dirty="0"/>
              <a:t>{machine learning} debería tener la capacidad de identificar un flujo minero de uno normal.</a:t>
            </a:r>
          </a:p>
          <a:p>
            <a:endParaRPr lang="es-CO" dirty="0"/>
          </a:p>
          <a:p>
            <a:endParaRPr lang="es-CO" dirty="0"/>
          </a:p>
        </p:txBody>
      </p:sp>
      <p:sp>
        <p:nvSpPr>
          <p:cNvPr id="4" name="Marcador de número de diapositiva 3"/>
          <p:cNvSpPr>
            <a:spLocks noGrp="1"/>
          </p:cNvSpPr>
          <p:nvPr>
            <p:ph type="sldNum" sz="quarter" idx="5"/>
          </p:nvPr>
        </p:nvSpPr>
        <p:spPr/>
        <p:txBody>
          <a:bodyPr/>
          <a:lstStyle/>
          <a:p>
            <a:fld id="{0ECB4336-8BA0-4018-BFDB-579266EE498A}" type="slidenum">
              <a:rPr lang="es-CO" smtClean="0"/>
              <a:t>28</a:t>
            </a:fld>
            <a:endParaRPr lang="es-CO"/>
          </a:p>
        </p:txBody>
      </p:sp>
    </p:spTree>
    <p:extLst>
      <p:ext uri="{BB962C8B-B14F-4D97-AF65-F5344CB8AC3E}">
        <p14:creationId xmlns:p14="http://schemas.microsoft.com/office/powerpoint/2010/main" val="1025807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¿Bastaría con solo tener un modelo entrenado con un conjunto de datos recolectados en un ambiente controlado, para detectar mineros?</a:t>
            </a:r>
          </a:p>
          <a:p>
            <a:endParaRPr lang="es-CO" dirty="0"/>
          </a:p>
        </p:txBody>
      </p:sp>
      <p:sp>
        <p:nvSpPr>
          <p:cNvPr id="4" name="Marcador de número de diapositiva 3"/>
          <p:cNvSpPr>
            <a:spLocks noGrp="1"/>
          </p:cNvSpPr>
          <p:nvPr>
            <p:ph type="sldNum" sz="quarter" idx="5"/>
          </p:nvPr>
        </p:nvSpPr>
        <p:spPr/>
        <p:txBody>
          <a:bodyPr/>
          <a:lstStyle/>
          <a:p>
            <a:fld id="{0ECB4336-8BA0-4018-BFDB-579266EE498A}" type="slidenum">
              <a:rPr lang="es-CO" smtClean="0"/>
              <a:t>29</a:t>
            </a:fld>
            <a:endParaRPr lang="es-CO"/>
          </a:p>
        </p:txBody>
      </p:sp>
    </p:spTree>
    <p:extLst>
      <p:ext uri="{BB962C8B-B14F-4D97-AF65-F5344CB8AC3E}">
        <p14:creationId xmlns:p14="http://schemas.microsoft.com/office/powerpoint/2010/main" val="3865844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¿Un conjunto de datos tomados en un ambiente controlado este ocasionando que los modelos funcionen bien, sin importar el conjunto de predictores usados?</a:t>
            </a:r>
          </a:p>
          <a:p>
            <a:endParaRPr lang="es-CO" dirty="0"/>
          </a:p>
          <a:p>
            <a:r>
              <a:rPr lang="es-CO" dirty="0"/>
              <a:t>La combinación de características de los conjuntos de datos de minería pura y no pura, debería permitir a un modelo la identificación de registros mineros, independientemente del estatus o de que entorno fue recolectada la actividad de cryptojacking</a:t>
            </a:r>
          </a:p>
        </p:txBody>
      </p:sp>
      <p:sp>
        <p:nvSpPr>
          <p:cNvPr id="4" name="Marcador de número de diapositiva 3"/>
          <p:cNvSpPr>
            <a:spLocks noGrp="1"/>
          </p:cNvSpPr>
          <p:nvPr>
            <p:ph type="sldNum" sz="quarter" idx="5"/>
          </p:nvPr>
        </p:nvSpPr>
        <p:spPr/>
        <p:txBody>
          <a:bodyPr/>
          <a:lstStyle/>
          <a:p>
            <a:fld id="{0ECB4336-8BA0-4018-BFDB-579266EE498A}" type="slidenum">
              <a:rPr lang="es-CO" smtClean="0"/>
              <a:t>30</a:t>
            </a:fld>
            <a:endParaRPr lang="es-CO"/>
          </a:p>
        </p:txBody>
      </p:sp>
    </p:spTree>
    <p:extLst>
      <p:ext uri="{BB962C8B-B14F-4D97-AF65-F5344CB8AC3E}">
        <p14:creationId xmlns:p14="http://schemas.microsoft.com/office/powerpoint/2010/main" val="13480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 </a:t>
            </a:r>
            <a:r>
              <a:rPr lang="es-CO" dirty="0" err="1"/>
              <a:t>Accuracy</a:t>
            </a:r>
            <a:r>
              <a:rPr lang="es-CO" dirty="0"/>
              <a:t> (</a:t>
            </a:r>
            <a:r>
              <a:rPr lang="es-CO" b="0" i="0" dirty="0">
                <a:solidFill>
                  <a:srgbClr val="202124"/>
                </a:solidFill>
                <a:effectLst/>
                <a:latin typeface="Roboto" panose="02000000000000000000" pitchFamily="2" charset="0"/>
              </a:rPr>
              <a:t>fracción de predicciones que el modelo realizó correctamente)</a:t>
            </a:r>
          </a:p>
          <a:p>
            <a:r>
              <a:rPr lang="es-CO" dirty="0"/>
              <a:t>- Estructuración</a:t>
            </a:r>
          </a:p>
        </p:txBody>
      </p:sp>
      <p:sp>
        <p:nvSpPr>
          <p:cNvPr id="4" name="Marcador de número de diapositiva 3"/>
          <p:cNvSpPr>
            <a:spLocks noGrp="1"/>
          </p:cNvSpPr>
          <p:nvPr>
            <p:ph type="sldNum" sz="quarter" idx="5"/>
          </p:nvPr>
        </p:nvSpPr>
        <p:spPr/>
        <p:txBody>
          <a:bodyPr/>
          <a:lstStyle/>
          <a:p>
            <a:fld id="{0ECB4336-8BA0-4018-BFDB-579266EE498A}" type="slidenum">
              <a:rPr lang="es-CO" smtClean="0"/>
              <a:t>33</a:t>
            </a:fld>
            <a:endParaRPr lang="es-CO"/>
          </a:p>
        </p:txBody>
      </p:sp>
    </p:spTree>
    <p:extLst>
      <p:ext uri="{BB962C8B-B14F-4D97-AF65-F5344CB8AC3E}">
        <p14:creationId xmlns:p14="http://schemas.microsoft.com/office/powerpoint/2010/main" val="39041681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O" dirty="0" err="1"/>
              <a:t>Estructuracion</a:t>
            </a:r>
            <a:endParaRPr lang="es-CO" dirty="0"/>
          </a:p>
          <a:p>
            <a:pPr marL="171450" indent="-171450">
              <a:buFontTx/>
              <a:buChar char="-"/>
            </a:pPr>
            <a:r>
              <a:rPr lang="es-CO" dirty="0"/>
              <a:t>Habla de que hay una buena exactitud, pero hay un pequeño desbalance</a:t>
            </a:r>
          </a:p>
          <a:p>
            <a:pPr marL="171450" indent="-171450">
              <a:buFontTx/>
              <a:buChar char="-"/>
            </a:pPr>
            <a:r>
              <a:rPr lang="es-CO" dirty="0"/>
              <a:t>Explica la interpretación del f1-score</a:t>
            </a:r>
          </a:p>
          <a:p>
            <a:pPr marL="171450" indent="-171450">
              <a:buFontTx/>
              <a:buChar char="-"/>
            </a:pPr>
            <a:endParaRPr lang="es-CO" dirty="0"/>
          </a:p>
        </p:txBody>
      </p:sp>
      <p:sp>
        <p:nvSpPr>
          <p:cNvPr id="4" name="Marcador de número de diapositiva 3"/>
          <p:cNvSpPr>
            <a:spLocks noGrp="1"/>
          </p:cNvSpPr>
          <p:nvPr>
            <p:ph type="sldNum" sz="quarter" idx="5"/>
          </p:nvPr>
        </p:nvSpPr>
        <p:spPr/>
        <p:txBody>
          <a:bodyPr/>
          <a:lstStyle/>
          <a:p>
            <a:fld id="{0ECB4336-8BA0-4018-BFDB-579266EE498A}" type="slidenum">
              <a:rPr lang="es-CO" smtClean="0"/>
              <a:t>34</a:t>
            </a:fld>
            <a:endParaRPr lang="es-CO"/>
          </a:p>
        </p:txBody>
      </p:sp>
    </p:spTree>
    <p:extLst>
      <p:ext uri="{BB962C8B-B14F-4D97-AF65-F5344CB8AC3E}">
        <p14:creationId xmlns:p14="http://schemas.microsoft.com/office/powerpoint/2010/main" val="788524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O" dirty="0"/>
              <a:t>El mejor modelo se valido</a:t>
            </a:r>
          </a:p>
          <a:p>
            <a:pPr marL="171450" indent="-171450">
              <a:buFontTx/>
              <a:buChar char="-"/>
            </a:pPr>
            <a:r>
              <a:rPr lang="es-CO" dirty="0"/>
              <a:t>Estructuración de los datos validación</a:t>
            </a:r>
          </a:p>
          <a:p>
            <a:pPr marL="171450" indent="-171450">
              <a:buFontTx/>
              <a:buChar char="-"/>
            </a:pPr>
            <a:r>
              <a:rPr lang="es-CO" dirty="0" err="1"/>
              <a:t>Recall</a:t>
            </a:r>
            <a:r>
              <a:rPr lang="es-CO" dirty="0"/>
              <a:t> y especificidad </a:t>
            </a:r>
            <a:r>
              <a:rPr lang="es-CO" dirty="0" err="1"/>
              <a:t>Mineris</a:t>
            </a:r>
            <a:endParaRPr lang="es-CO" dirty="0"/>
          </a:p>
          <a:p>
            <a:pPr marL="171450" indent="-171450">
              <a:buFontTx/>
              <a:buChar char="-"/>
            </a:pPr>
            <a:r>
              <a:rPr lang="es-CO" b="0" i="0" dirty="0">
                <a:solidFill>
                  <a:srgbClr val="202124"/>
                </a:solidFill>
                <a:effectLst/>
                <a:latin typeface="Roboto" panose="02000000000000000000" pitchFamily="2" charset="0"/>
              </a:rPr>
              <a:t>Precisión ¿Qué proporción de identificaciones positivas fue correcta?</a:t>
            </a:r>
          </a:p>
          <a:p>
            <a:pPr marL="171450" indent="-171450">
              <a:buFontTx/>
              <a:buChar char="-"/>
            </a:pPr>
            <a:r>
              <a:rPr lang="es-CO" b="0" i="0" dirty="0" err="1">
                <a:solidFill>
                  <a:srgbClr val="202124"/>
                </a:solidFill>
                <a:effectLst/>
                <a:latin typeface="Roboto" panose="02000000000000000000" pitchFamily="2" charset="0"/>
              </a:rPr>
              <a:t>Recall</a:t>
            </a:r>
            <a:r>
              <a:rPr lang="es-CO" b="0" i="0" dirty="0">
                <a:solidFill>
                  <a:srgbClr val="202124"/>
                </a:solidFill>
                <a:effectLst/>
                <a:latin typeface="Roboto" panose="02000000000000000000" pitchFamily="2" charset="0"/>
              </a:rPr>
              <a:t> ¿Qué proporción de positivos reales se identificó correctamente?</a:t>
            </a:r>
            <a:endParaRPr lang="es-CO" dirty="0"/>
          </a:p>
        </p:txBody>
      </p:sp>
      <p:sp>
        <p:nvSpPr>
          <p:cNvPr id="4" name="Marcador de número de diapositiva 3"/>
          <p:cNvSpPr>
            <a:spLocks noGrp="1"/>
          </p:cNvSpPr>
          <p:nvPr>
            <p:ph type="sldNum" sz="quarter" idx="5"/>
          </p:nvPr>
        </p:nvSpPr>
        <p:spPr/>
        <p:txBody>
          <a:bodyPr/>
          <a:lstStyle/>
          <a:p>
            <a:fld id="{0ECB4336-8BA0-4018-BFDB-579266EE498A}" type="slidenum">
              <a:rPr lang="es-CO" smtClean="0"/>
              <a:t>35</a:t>
            </a:fld>
            <a:endParaRPr lang="es-CO"/>
          </a:p>
        </p:txBody>
      </p:sp>
    </p:spTree>
    <p:extLst>
      <p:ext uri="{BB962C8B-B14F-4D97-AF65-F5344CB8AC3E}">
        <p14:creationId xmlns:p14="http://schemas.microsoft.com/office/powerpoint/2010/main" val="3841307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O" dirty="0"/>
              <a:t>Estructuración del modelo</a:t>
            </a:r>
          </a:p>
          <a:p>
            <a:pPr marL="171450" indent="-171450">
              <a:buFontTx/>
              <a:buChar char="-"/>
            </a:pPr>
            <a:r>
              <a:rPr lang="es-CO" dirty="0"/>
              <a:t>Características</a:t>
            </a:r>
          </a:p>
          <a:p>
            <a:pPr marL="171450" indent="-171450">
              <a:buFontTx/>
              <a:buChar char="-"/>
            </a:pPr>
            <a:r>
              <a:rPr lang="es-CO" dirty="0" err="1"/>
              <a:t>Recall</a:t>
            </a:r>
            <a:r>
              <a:rPr lang="es-CO" dirty="0"/>
              <a:t> y </a:t>
            </a:r>
            <a:r>
              <a:rPr lang="es-CO" dirty="0" err="1"/>
              <a:t>expecificidad</a:t>
            </a:r>
            <a:endParaRPr lang="es-CO" dirty="0"/>
          </a:p>
          <a:p>
            <a:pPr marL="171450" indent="-171450">
              <a:buFontTx/>
              <a:buChar char="-"/>
            </a:pPr>
            <a:r>
              <a:rPr lang="es-CO" dirty="0"/>
              <a:t>Peligro de un sobre ajuste</a:t>
            </a:r>
          </a:p>
          <a:p>
            <a:pPr marL="171450" indent="-171450">
              <a:buFontTx/>
              <a:buChar char="-"/>
            </a:pPr>
            <a:r>
              <a:rPr lang="es-CO" b="0" i="0" dirty="0">
                <a:solidFill>
                  <a:srgbClr val="202124"/>
                </a:solidFill>
                <a:effectLst/>
                <a:latin typeface="Roboto" panose="02000000000000000000" pitchFamily="2" charset="0"/>
              </a:rPr>
              <a:t>Precisión ¿Qué proporción de identificaciones positivas fue correcta?</a:t>
            </a:r>
          </a:p>
          <a:p>
            <a:pPr marL="171450" indent="-171450">
              <a:buFontTx/>
              <a:buChar char="-"/>
            </a:pPr>
            <a:r>
              <a:rPr lang="es-CO" b="0" i="0" dirty="0" err="1">
                <a:solidFill>
                  <a:srgbClr val="202124"/>
                </a:solidFill>
                <a:effectLst/>
                <a:latin typeface="Roboto" panose="02000000000000000000" pitchFamily="2" charset="0"/>
              </a:rPr>
              <a:t>Recall</a:t>
            </a:r>
            <a:r>
              <a:rPr lang="es-CO" b="0" i="0" dirty="0">
                <a:solidFill>
                  <a:srgbClr val="202124"/>
                </a:solidFill>
                <a:effectLst/>
                <a:latin typeface="Roboto" panose="02000000000000000000" pitchFamily="2" charset="0"/>
              </a:rPr>
              <a:t> ¿Qué proporción de positivos reales se identificó correctamente?</a:t>
            </a:r>
            <a:endParaRPr lang="es-CO" dirty="0"/>
          </a:p>
          <a:p>
            <a:pPr marL="171450" indent="-171450">
              <a:buFontTx/>
              <a:buChar char="-"/>
            </a:pPr>
            <a:endParaRPr lang="es-CO" dirty="0"/>
          </a:p>
        </p:txBody>
      </p:sp>
      <p:sp>
        <p:nvSpPr>
          <p:cNvPr id="4" name="Marcador de número de diapositiva 3"/>
          <p:cNvSpPr>
            <a:spLocks noGrp="1"/>
          </p:cNvSpPr>
          <p:nvPr>
            <p:ph type="sldNum" sz="quarter" idx="5"/>
          </p:nvPr>
        </p:nvSpPr>
        <p:spPr/>
        <p:txBody>
          <a:bodyPr/>
          <a:lstStyle/>
          <a:p>
            <a:fld id="{0ECB4336-8BA0-4018-BFDB-579266EE498A}" type="slidenum">
              <a:rPr lang="es-CO" smtClean="0"/>
              <a:t>36</a:t>
            </a:fld>
            <a:endParaRPr lang="es-CO"/>
          </a:p>
        </p:txBody>
      </p:sp>
    </p:spTree>
    <p:extLst>
      <p:ext uri="{BB962C8B-B14F-4D97-AF65-F5344CB8AC3E}">
        <p14:creationId xmlns:p14="http://schemas.microsoft.com/office/powerpoint/2010/main" val="1588156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O" dirty="0"/>
              <a:t>Que es una moneda virtual</a:t>
            </a:r>
          </a:p>
          <a:p>
            <a:pPr marL="171450" indent="-171450">
              <a:buFontTx/>
              <a:buChar char="-"/>
            </a:pPr>
            <a:r>
              <a:rPr lang="es-CO" dirty="0"/>
              <a:t>Anonimato</a:t>
            </a:r>
          </a:p>
          <a:p>
            <a:pPr marL="171450" indent="-171450">
              <a:buFontTx/>
              <a:buChar char="-"/>
            </a:pPr>
            <a:r>
              <a:rPr lang="es-CO" dirty="0"/>
              <a:t>Interés Adopción</a:t>
            </a:r>
          </a:p>
          <a:p>
            <a:pPr marL="0" indent="0">
              <a:buFontTx/>
              <a:buNone/>
            </a:pPr>
            <a:endParaRPr lang="es-CO" dirty="0"/>
          </a:p>
        </p:txBody>
      </p:sp>
      <p:sp>
        <p:nvSpPr>
          <p:cNvPr id="4" name="Marcador de número de diapositiva 3"/>
          <p:cNvSpPr>
            <a:spLocks noGrp="1"/>
          </p:cNvSpPr>
          <p:nvPr>
            <p:ph type="sldNum" sz="quarter" idx="5"/>
          </p:nvPr>
        </p:nvSpPr>
        <p:spPr/>
        <p:txBody>
          <a:bodyPr/>
          <a:lstStyle/>
          <a:p>
            <a:fld id="{0ECB4336-8BA0-4018-BFDB-579266EE498A}" type="slidenum">
              <a:rPr lang="es-CO" smtClean="0"/>
              <a:t>3</a:t>
            </a:fld>
            <a:endParaRPr lang="es-CO"/>
          </a:p>
        </p:txBody>
      </p:sp>
    </p:spTree>
    <p:extLst>
      <p:ext uri="{BB962C8B-B14F-4D97-AF65-F5344CB8AC3E}">
        <p14:creationId xmlns:p14="http://schemas.microsoft.com/office/powerpoint/2010/main" val="3038683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Recall</a:t>
            </a:r>
            <a:endParaRPr lang="es-CO" dirty="0"/>
          </a:p>
          <a:p>
            <a:r>
              <a:rPr lang="es-CO" dirty="0"/>
              <a:t>Estructuración</a:t>
            </a:r>
          </a:p>
          <a:p>
            <a:r>
              <a:rPr lang="es-CO" dirty="0" err="1"/>
              <a:t>Kfold</a:t>
            </a:r>
            <a:endParaRPr lang="es-CO" dirty="0"/>
          </a:p>
          <a:p>
            <a:pPr marL="171450" indent="-171450">
              <a:buFontTx/>
              <a:buChar char="-"/>
            </a:pPr>
            <a:r>
              <a:rPr lang="es-CO" b="0" i="0" dirty="0">
                <a:solidFill>
                  <a:srgbClr val="202124"/>
                </a:solidFill>
                <a:effectLst/>
                <a:latin typeface="Roboto" panose="02000000000000000000" pitchFamily="2" charset="0"/>
              </a:rPr>
              <a:t>Precisión ¿Qué proporción de identificaciones positivas fue correcta?</a:t>
            </a:r>
          </a:p>
          <a:p>
            <a:pPr marL="171450" indent="-171450">
              <a:buFontTx/>
              <a:buChar char="-"/>
            </a:pPr>
            <a:r>
              <a:rPr lang="es-CO" b="0" i="0" dirty="0" err="1">
                <a:solidFill>
                  <a:srgbClr val="202124"/>
                </a:solidFill>
                <a:effectLst/>
                <a:latin typeface="Roboto" panose="02000000000000000000" pitchFamily="2" charset="0"/>
              </a:rPr>
              <a:t>Recall</a:t>
            </a:r>
            <a:r>
              <a:rPr lang="es-CO" b="0" i="0" dirty="0">
                <a:solidFill>
                  <a:srgbClr val="202124"/>
                </a:solidFill>
                <a:effectLst/>
                <a:latin typeface="Roboto" panose="02000000000000000000" pitchFamily="2" charset="0"/>
              </a:rPr>
              <a:t> ¿Qué proporción de positivos reales se identificó correctamente?</a:t>
            </a:r>
            <a:endParaRPr lang="es-CO" dirty="0"/>
          </a:p>
          <a:p>
            <a:endParaRPr lang="es-CO" dirty="0"/>
          </a:p>
        </p:txBody>
      </p:sp>
      <p:sp>
        <p:nvSpPr>
          <p:cNvPr id="4" name="Marcador de número de diapositiva 3"/>
          <p:cNvSpPr>
            <a:spLocks noGrp="1"/>
          </p:cNvSpPr>
          <p:nvPr>
            <p:ph type="sldNum" sz="quarter" idx="5"/>
          </p:nvPr>
        </p:nvSpPr>
        <p:spPr/>
        <p:txBody>
          <a:bodyPr/>
          <a:lstStyle/>
          <a:p>
            <a:fld id="{0ECB4336-8BA0-4018-BFDB-579266EE498A}" type="slidenum">
              <a:rPr lang="es-CO" smtClean="0"/>
              <a:t>37</a:t>
            </a:fld>
            <a:endParaRPr lang="es-CO"/>
          </a:p>
        </p:txBody>
      </p:sp>
    </p:spTree>
    <p:extLst>
      <p:ext uri="{BB962C8B-B14F-4D97-AF65-F5344CB8AC3E}">
        <p14:creationId xmlns:p14="http://schemas.microsoft.com/office/powerpoint/2010/main" val="2302723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b="0" i="0" dirty="0">
                <a:effectLst/>
                <a:latin typeface="Inter"/>
              </a:rPr>
              <a:t>el diseño de un detector en tiempo real con una sobrecarga computacional baja sigue siendo una de las principales preocupaciones.</a:t>
            </a:r>
            <a:endParaRPr lang="es-CO" dirty="0"/>
          </a:p>
        </p:txBody>
      </p:sp>
      <p:sp>
        <p:nvSpPr>
          <p:cNvPr id="4" name="Marcador de número de diapositiva 3"/>
          <p:cNvSpPr>
            <a:spLocks noGrp="1"/>
          </p:cNvSpPr>
          <p:nvPr>
            <p:ph type="sldNum" sz="quarter" idx="5"/>
          </p:nvPr>
        </p:nvSpPr>
        <p:spPr/>
        <p:txBody>
          <a:bodyPr/>
          <a:lstStyle/>
          <a:p>
            <a:fld id="{0ECB4336-8BA0-4018-BFDB-579266EE498A}" type="slidenum">
              <a:rPr lang="es-CO" smtClean="0"/>
              <a:t>38</a:t>
            </a:fld>
            <a:endParaRPr lang="es-CO"/>
          </a:p>
        </p:txBody>
      </p:sp>
    </p:spTree>
    <p:extLst>
      <p:ext uri="{BB962C8B-B14F-4D97-AF65-F5344CB8AC3E}">
        <p14:creationId xmlns:p14="http://schemas.microsoft.com/office/powerpoint/2010/main" val="208569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b="0" i="0" dirty="0">
                <a:solidFill>
                  <a:srgbClr val="000000"/>
                </a:solidFill>
                <a:effectLst/>
                <a:latin typeface="Tahoma" panose="020B0604030504040204" pitchFamily="34" charset="0"/>
              </a:rPr>
              <a:t>Existe una probabilidad alta de que los proceso benignos cuando terminan sus tareas dejan de usar la CPU del equipo, mientras que las </a:t>
            </a:r>
            <a:r>
              <a:rPr lang="es-CO" b="0" i="0" u="none" strike="noStrike" dirty="0">
                <a:solidFill>
                  <a:srgbClr val="000000"/>
                </a:solidFill>
                <a:effectLst/>
                <a:latin typeface="Tahoma" panose="020B0604030504040204" pitchFamily="34" charset="0"/>
              </a:rPr>
              <a:t>CPU'S</a:t>
            </a:r>
            <a:r>
              <a:rPr lang="es-CO" b="0" i="0" dirty="0">
                <a:solidFill>
                  <a:srgbClr val="000000"/>
                </a:solidFill>
                <a:effectLst/>
                <a:latin typeface="Tahoma" panose="020B0604030504040204" pitchFamily="34" charset="0"/>
              </a:rPr>
              <a:t> afectadas por los mineros no suelen estar inactivas durante tanto tiempo, ya que la probabilidad es mínima</a:t>
            </a:r>
            <a:r>
              <a:rPr lang="es-CO" sz="1200" b="1" dirty="0">
                <a:latin typeface="Grotesque" panose="020B0504020202020204" pitchFamily="34" charset="0"/>
              </a:rPr>
              <a:t>. Este hecho junto a que algunas CPU´S cuando están suspendidas reducen el consumo de voltaje en tiempo de inactividad, lo que alude al desperdicio de consumo energético por parte de un minero ilegal.\</a:t>
            </a:r>
            <a:endParaRPr lang="es-CO" dirty="0"/>
          </a:p>
        </p:txBody>
      </p:sp>
      <p:sp>
        <p:nvSpPr>
          <p:cNvPr id="4" name="Marcador de número de diapositiva 3"/>
          <p:cNvSpPr>
            <a:spLocks noGrp="1"/>
          </p:cNvSpPr>
          <p:nvPr>
            <p:ph type="sldNum" sz="quarter" idx="5"/>
          </p:nvPr>
        </p:nvSpPr>
        <p:spPr/>
        <p:txBody>
          <a:bodyPr/>
          <a:lstStyle/>
          <a:p>
            <a:fld id="{0ECB4336-8BA0-4018-BFDB-579266EE498A}" type="slidenum">
              <a:rPr lang="es-CO" smtClean="0"/>
              <a:t>39</a:t>
            </a:fld>
            <a:endParaRPr lang="es-CO"/>
          </a:p>
        </p:txBody>
      </p:sp>
    </p:spTree>
    <p:extLst>
      <p:ext uri="{BB962C8B-B14F-4D97-AF65-F5344CB8AC3E}">
        <p14:creationId xmlns:p14="http://schemas.microsoft.com/office/powerpoint/2010/main" val="3384387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hay una probabilidad mayor, pero poco prolongada de que un minero este usando la </a:t>
            </a:r>
            <a:r>
              <a:rPr lang="es-CO" dirty="0" err="1"/>
              <a:t>cpu</a:t>
            </a:r>
            <a:r>
              <a:rPr lang="es-CO" dirty="0"/>
              <a:t> que un proceso benigno cuando se tomaron estos registros. Es posible que la investigadora no dejara ejecutar el código minero por tanto tiempo. Si la métrica llegara ser negativa el minero estaría consumiendo todo el tiempo en el uso de la CPU, lo cual podría estar relacionado con los cuellos de botella\\</a:t>
            </a:r>
          </a:p>
        </p:txBody>
      </p:sp>
      <p:sp>
        <p:nvSpPr>
          <p:cNvPr id="4" name="Marcador de número de diapositiva 3"/>
          <p:cNvSpPr>
            <a:spLocks noGrp="1"/>
          </p:cNvSpPr>
          <p:nvPr>
            <p:ph type="sldNum" sz="quarter" idx="5"/>
          </p:nvPr>
        </p:nvSpPr>
        <p:spPr/>
        <p:txBody>
          <a:bodyPr/>
          <a:lstStyle/>
          <a:p>
            <a:fld id="{0ECB4336-8BA0-4018-BFDB-579266EE498A}" type="slidenum">
              <a:rPr lang="es-CO" smtClean="0"/>
              <a:t>40</a:t>
            </a:fld>
            <a:endParaRPr lang="es-CO"/>
          </a:p>
        </p:txBody>
      </p:sp>
    </p:spTree>
    <p:extLst>
      <p:ext uri="{BB962C8B-B14F-4D97-AF65-F5344CB8AC3E}">
        <p14:creationId xmlns:p14="http://schemas.microsoft.com/office/powerpoint/2010/main" val="1016430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b="0" i="0" dirty="0">
                <a:effectLst/>
                <a:latin typeface="Arial" panose="020B0604020202020204" pitchFamily="34" charset="0"/>
              </a:rPr>
              <a:t>Los mineros tienen picos de probabilidades altos en </a:t>
            </a:r>
            <a:r>
              <a:rPr lang="es-CO" b="0" i="0" dirty="0" err="1">
                <a:effectLst/>
                <a:latin typeface="Arial" panose="020B0604020202020204" pitchFamily="34" charset="0"/>
              </a:rPr>
              <a:t>comparaci</a:t>
            </a:r>
            <a:r>
              <a:rPr lang="es-CO" b="0" i="0" dirty="0">
                <a:effectLst/>
                <a:latin typeface="Arial" panose="020B0604020202020204" pitchFamily="34" charset="0"/>
              </a:rPr>
              <a:t> ́</a:t>
            </a:r>
            <a:r>
              <a:rPr lang="es-CO" b="0" i="0" dirty="0" err="1">
                <a:effectLst/>
                <a:latin typeface="Arial" panose="020B0604020202020204" pitchFamily="34" charset="0"/>
              </a:rPr>
              <a:t>on</a:t>
            </a:r>
            <a:r>
              <a:rPr lang="es-CO" b="0" i="0" dirty="0">
                <a:effectLst/>
                <a:latin typeface="Arial" panose="020B0604020202020204" pitchFamily="34" charset="0"/>
              </a:rPr>
              <a:t> de los registros norma-les en el uso total de la CPU, lo interesante es que la actividad minera se dispara en </a:t>
            </a:r>
            <a:r>
              <a:rPr lang="es-CO" b="0" i="0" dirty="0" err="1">
                <a:effectLst/>
                <a:latin typeface="Arial" panose="020B0604020202020204" pitchFamily="34" charset="0"/>
              </a:rPr>
              <a:t>undeterminado</a:t>
            </a:r>
            <a:r>
              <a:rPr lang="es-CO" b="0" i="0" dirty="0">
                <a:effectLst/>
                <a:latin typeface="Arial" panose="020B0604020202020204" pitchFamily="34" charset="0"/>
              </a:rPr>
              <a:t> y corto tiempo</a:t>
            </a:r>
            <a:endParaRPr lang="es-CO" dirty="0"/>
          </a:p>
        </p:txBody>
      </p:sp>
      <p:sp>
        <p:nvSpPr>
          <p:cNvPr id="4" name="Marcador de número de diapositiva 3"/>
          <p:cNvSpPr>
            <a:spLocks noGrp="1"/>
          </p:cNvSpPr>
          <p:nvPr>
            <p:ph type="sldNum" sz="quarter" idx="5"/>
          </p:nvPr>
        </p:nvSpPr>
        <p:spPr/>
        <p:txBody>
          <a:bodyPr/>
          <a:lstStyle/>
          <a:p>
            <a:fld id="{0ECB4336-8BA0-4018-BFDB-579266EE498A}" type="slidenum">
              <a:rPr lang="es-CO" smtClean="0"/>
              <a:t>41</a:t>
            </a:fld>
            <a:endParaRPr lang="es-CO"/>
          </a:p>
        </p:txBody>
      </p:sp>
    </p:spTree>
    <p:extLst>
      <p:ext uri="{BB962C8B-B14F-4D97-AF65-F5344CB8AC3E}">
        <p14:creationId xmlns:p14="http://schemas.microsoft.com/office/powerpoint/2010/main" val="32701532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Los mineros tienen probabilidades pequeñas y prolongadas en el tiempo en la lectura de bytes. Esto es interesante, es probable que esto se relacione con el echo que las comunicaciones son </a:t>
            </a:r>
            <a:r>
              <a:rPr lang="es-CO" dirty="0" err="1"/>
              <a:t>asincronicas</a:t>
            </a:r>
            <a:r>
              <a:rPr lang="es-CO" dirty="0"/>
              <a:t> y la lectura sea la información que el servidor de minería envíe al minero.\\</a:t>
            </a:r>
            <a:r>
              <a:rPr lang="es-CO" b="0" i="0" dirty="0">
                <a:solidFill>
                  <a:srgbClr val="000000"/>
                </a:solidFill>
                <a:effectLst/>
                <a:latin typeface="Tahoma" panose="020B0604030504040204" pitchFamily="34" charset="0"/>
              </a:rPr>
              <a:t>Los mineros tienen probabilidades pequeñas y prolongadas en el tiempo en la lectura de bytes.</a:t>
            </a:r>
            <a:endParaRPr lang="es-CO" dirty="0"/>
          </a:p>
        </p:txBody>
      </p:sp>
      <p:sp>
        <p:nvSpPr>
          <p:cNvPr id="4" name="Marcador de número de diapositiva 3"/>
          <p:cNvSpPr>
            <a:spLocks noGrp="1"/>
          </p:cNvSpPr>
          <p:nvPr>
            <p:ph type="sldNum" sz="quarter" idx="5"/>
          </p:nvPr>
        </p:nvSpPr>
        <p:spPr/>
        <p:txBody>
          <a:bodyPr/>
          <a:lstStyle/>
          <a:p>
            <a:fld id="{0ECB4336-8BA0-4018-BFDB-579266EE498A}" type="slidenum">
              <a:rPr lang="es-CO" smtClean="0"/>
              <a:t>42</a:t>
            </a:fld>
            <a:endParaRPr lang="es-CO"/>
          </a:p>
        </p:txBody>
      </p:sp>
    </p:spTree>
    <p:extLst>
      <p:ext uri="{BB962C8B-B14F-4D97-AF65-F5344CB8AC3E}">
        <p14:creationId xmlns:p14="http://schemas.microsoft.com/office/powerpoint/2010/main" val="26705084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modelo robusto que demostró tener una alta capacidad de clasificar de manera correcta registros mineros y normales, no solo de conjuntos de datos tomados en ambientes controlados, además con datos combinados con otros \</a:t>
            </a:r>
            <a:r>
              <a:rPr lang="es-CO" dirty="0" err="1"/>
              <a:t>textit</a:t>
            </a:r>
            <a:r>
              <a:rPr lang="es-CO" dirty="0"/>
              <a:t>{malwares} </a:t>
            </a:r>
          </a:p>
        </p:txBody>
      </p:sp>
      <p:sp>
        <p:nvSpPr>
          <p:cNvPr id="4" name="Marcador de número de diapositiva 3"/>
          <p:cNvSpPr>
            <a:spLocks noGrp="1"/>
          </p:cNvSpPr>
          <p:nvPr>
            <p:ph type="sldNum" sz="quarter" idx="5"/>
          </p:nvPr>
        </p:nvSpPr>
        <p:spPr/>
        <p:txBody>
          <a:bodyPr/>
          <a:lstStyle/>
          <a:p>
            <a:fld id="{0ECB4336-8BA0-4018-BFDB-579266EE498A}" type="slidenum">
              <a:rPr lang="es-CO" smtClean="0"/>
              <a:t>43</a:t>
            </a:fld>
            <a:endParaRPr lang="es-CO"/>
          </a:p>
        </p:txBody>
      </p:sp>
    </p:spTree>
    <p:extLst>
      <p:ext uri="{BB962C8B-B14F-4D97-AF65-F5344CB8AC3E}">
        <p14:creationId xmlns:p14="http://schemas.microsoft.com/office/powerpoint/2010/main" val="9307379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b="1" dirty="0"/>
              <a:t>Un modelo de machine learning puede detectar con una alta exactitud un minero por medio de flujos de bytes entre el servidor y el nodo minero. Puesto que el servidor y el nodo intercambian información en los primeros instantes de la comunicación, debido a la transferencia de datos relacionada con el problema matemático, así como el umbral para hacer uso del procesador de la víctima. </a:t>
            </a:r>
          </a:p>
          <a:p>
            <a:endParaRPr lang="es-CO" dirty="0"/>
          </a:p>
          <a:p>
            <a:pPr marL="0" marR="0" lvl="0" indent="0" algn="l" defTabSz="914400" rtl="0" eaLnBrk="1" fontAlgn="auto" latinLnBrk="0" hangingPunct="1">
              <a:lnSpc>
                <a:spcPct val="100000"/>
              </a:lnSpc>
              <a:spcBef>
                <a:spcPts val="0"/>
              </a:spcBef>
              <a:spcAft>
                <a:spcPts val="0"/>
              </a:spcAft>
              <a:buClrTx/>
              <a:buSzTx/>
              <a:buFontTx/>
              <a:buNone/>
              <a:tabLst/>
              <a:defRPr/>
            </a:pPr>
            <a:r>
              <a:rPr lang="es-CO" sz="1200" b="1" dirty="0">
                <a:latin typeface="Grotesque" panose="020B0504020202020204" pitchFamily="34" charset="0"/>
              </a:rPr>
              <a:t>Combinar las características de los conjuntos de datos de minería, incrementa la probabilidad de que el árbol de decisión detecte un minero sin importar su estatus (identificado o desconocido), lo que da pie de que tener muestras con diversidad en los datos propicia modelos robustos, esto se aprecia cuando se pasó el modelo por la técnica de </a:t>
            </a:r>
            <a:r>
              <a:rPr lang="es-CO" sz="1200" b="1" dirty="0" err="1">
                <a:latin typeface="Grotesque" panose="020B0504020202020204" pitchFamily="34" charset="0"/>
              </a:rPr>
              <a:t>cross-validation</a:t>
            </a:r>
            <a:r>
              <a:rPr lang="es-CO" sz="1200" b="1" dirty="0">
                <a:latin typeface="Grotesque" panose="020B0504020202020204" pitchFamily="34" charset="0"/>
              </a:rPr>
              <a:t> y se probó con los datos que quedaron excluidos durante los entrenamientos y validaciones de todos los modelos usados en esta investigación.</a:t>
            </a:r>
          </a:p>
          <a:p>
            <a:endParaRPr lang="es-CO" dirty="0"/>
          </a:p>
        </p:txBody>
      </p:sp>
      <p:sp>
        <p:nvSpPr>
          <p:cNvPr id="4" name="Marcador de número de diapositiva 3"/>
          <p:cNvSpPr>
            <a:spLocks noGrp="1"/>
          </p:cNvSpPr>
          <p:nvPr>
            <p:ph type="sldNum" sz="quarter" idx="5"/>
          </p:nvPr>
        </p:nvSpPr>
        <p:spPr/>
        <p:txBody>
          <a:bodyPr/>
          <a:lstStyle/>
          <a:p>
            <a:fld id="{0ECB4336-8BA0-4018-BFDB-579266EE498A}" type="slidenum">
              <a:rPr lang="es-CO" smtClean="0"/>
              <a:t>45</a:t>
            </a:fld>
            <a:endParaRPr lang="es-CO"/>
          </a:p>
        </p:txBody>
      </p:sp>
    </p:spTree>
    <p:extLst>
      <p:ext uri="{BB962C8B-B14F-4D97-AF65-F5344CB8AC3E}">
        <p14:creationId xmlns:p14="http://schemas.microsoft.com/office/powerpoint/2010/main" val="3283595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0ECB4336-8BA0-4018-BFDB-579266EE498A}" type="slidenum">
              <a:rPr lang="es-CO" smtClean="0"/>
              <a:t>49</a:t>
            </a:fld>
            <a:endParaRPr lang="es-CO"/>
          </a:p>
        </p:txBody>
      </p:sp>
    </p:spTree>
    <p:extLst>
      <p:ext uri="{BB962C8B-B14F-4D97-AF65-F5344CB8AC3E}">
        <p14:creationId xmlns:p14="http://schemas.microsoft.com/office/powerpoint/2010/main" val="24812136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es una función de enrutador CISCO con el propósito de analizar el tráfico de red, que agrupa los paquetes que tienen en común valores como origen y destino IP y puerto, protocolo y tipo de servicio, en un solo flujo. Posteriormente se cuentan los paquetes y \</a:t>
            </a:r>
            <a:r>
              <a:rPr lang="es-CO" dirty="0" err="1"/>
              <a:t>textit</a:t>
            </a:r>
            <a:r>
              <a:rPr lang="es-CO" dirty="0"/>
              <a:t>{bytes}, con el fin de tomar registros que resuman la inmensa cantidad de información. Durante este proceso se pierde información que no es relevante</a:t>
            </a:r>
          </a:p>
        </p:txBody>
      </p:sp>
      <p:sp>
        <p:nvSpPr>
          <p:cNvPr id="4" name="Marcador de número de diapositiva 3"/>
          <p:cNvSpPr>
            <a:spLocks noGrp="1"/>
          </p:cNvSpPr>
          <p:nvPr>
            <p:ph type="sldNum" sz="quarter" idx="5"/>
          </p:nvPr>
        </p:nvSpPr>
        <p:spPr/>
        <p:txBody>
          <a:bodyPr/>
          <a:lstStyle/>
          <a:p>
            <a:fld id="{0ECB4336-8BA0-4018-BFDB-579266EE498A}" type="slidenum">
              <a:rPr lang="es-CO" smtClean="0"/>
              <a:t>51</a:t>
            </a:fld>
            <a:endParaRPr lang="es-CO"/>
          </a:p>
        </p:txBody>
      </p:sp>
    </p:spTree>
    <p:extLst>
      <p:ext uri="{BB962C8B-B14F-4D97-AF65-F5344CB8AC3E}">
        <p14:creationId xmlns:p14="http://schemas.microsoft.com/office/powerpoint/2010/main" val="1407988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0ECB4336-8BA0-4018-BFDB-579266EE498A}" type="slidenum">
              <a:rPr lang="es-CO" smtClean="0"/>
              <a:t>4</a:t>
            </a:fld>
            <a:endParaRPr lang="es-CO"/>
          </a:p>
        </p:txBody>
      </p:sp>
    </p:spTree>
    <p:extLst>
      <p:ext uri="{BB962C8B-B14F-4D97-AF65-F5344CB8AC3E}">
        <p14:creationId xmlns:p14="http://schemas.microsoft.com/office/powerpoint/2010/main" val="225778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 es el protocolo que permite a los mineros recibir carga de trabajo de manera confiable y eficiente de servidores mineros. Este protocolo esta construido sobre TCP/IP y trabaja con el formato JSON-RPC (\</a:t>
            </a:r>
            <a:r>
              <a:rPr lang="es-CO" dirty="0" err="1"/>
              <a:t>textit</a:t>
            </a:r>
            <a:r>
              <a:rPr lang="es-CO" dirty="0"/>
              <a:t>{</a:t>
            </a:r>
            <a:r>
              <a:rPr lang="es-CO" dirty="0" err="1"/>
              <a:t>remote</a:t>
            </a:r>
            <a:r>
              <a:rPr lang="es-CO" dirty="0"/>
              <a:t> </a:t>
            </a:r>
            <a:r>
              <a:rPr lang="es-CO" dirty="0" err="1"/>
              <a:t>procedure</a:t>
            </a:r>
            <a:r>
              <a:rPr lang="es-CO" dirty="0"/>
              <a:t> </a:t>
            </a:r>
            <a:r>
              <a:rPr lang="es-CO" dirty="0" err="1"/>
              <a:t>call</a:t>
            </a:r>
            <a:r>
              <a:rPr lang="es-CO" dirty="0"/>
              <a:t> </a:t>
            </a:r>
            <a:r>
              <a:rPr lang="es-CO" dirty="0" err="1"/>
              <a:t>protocol</a:t>
            </a:r>
            <a:r>
              <a:rPr lang="es-CO" dirty="0"/>
              <a:t> </a:t>
            </a:r>
            <a:r>
              <a:rPr lang="es-CO" dirty="0" err="1"/>
              <a:t>encoded</a:t>
            </a:r>
            <a:r>
              <a:rPr lang="es-CO" dirty="0"/>
              <a:t> in JSON}), que permite hacer </a:t>
            </a:r>
            <a:r>
              <a:rPr lang="es-CO" dirty="0" err="1"/>
              <a:t>multiples</a:t>
            </a:r>
            <a:r>
              <a:rPr lang="es-CO" dirty="0"/>
              <a:t> llamadas al servidor, sin esperar una respuesta </a:t>
            </a:r>
            <a:r>
              <a:rPr lang="es-CO" dirty="0" err="1"/>
              <a:t>sincronica</a:t>
            </a:r>
            <a:r>
              <a:rPr lang="es-CO" dirty="0"/>
              <a:t>. \</a:t>
            </a:r>
            <a:r>
              <a:rPr lang="es-CO" dirty="0" err="1"/>
              <a:t>citep</a:t>
            </a:r>
            <a:r>
              <a:rPr lang="es-CO" dirty="0"/>
              <a:t>{</a:t>
            </a:r>
            <a:r>
              <a:rPr lang="es-CO" dirty="0" err="1"/>
              <a:t>HardeningStratumtheBitcoinPoolMiningProtocol</a:t>
            </a:r>
            <a:r>
              <a:rPr lang="es-CO" dirty="0"/>
              <a:t>}. Se utiliza en la comunicación entre dispositivos mineros, servidores y servicios de piscinas mineras. Este protocolo no produce demasiado trafico de red y permite que los resultados de \</a:t>
            </a:r>
            <a:r>
              <a:rPr lang="es-CO" dirty="0" err="1"/>
              <a:t>textit</a:t>
            </a:r>
            <a:r>
              <a:rPr lang="es-CO" dirty="0"/>
              <a:t>{hash} se trasmitan con mayor frecuencia, esto permite una medición \</a:t>
            </a:r>
            <a:r>
              <a:rPr lang="es-CO" dirty="0" err="1"/>
              <a:t>textit</a:t>
            </a:r>
            <a:r>
              <a:rPr lang="es-CO" dirty="0"/>
              <a:t>{</a:t>
            </a:r>
            <a:r>
              <a:rPr lang="es-CO" dirty="0" err="1"/>
              <a:t>hasrate</a:t>
            </a:r>
            <a:r>
              <a:rPr lang="es-CO" dirty="0"/>
              <a:t>} mas precisa \</a:t>
            </a:r>
            <a:r>
              <a:rPr lang="es-CO" dirty="0" err="1"/>
              <a:t>citep</a:t>
            </a:r>
            <a:r>
              <a:rPr lang="es-CO" dirty="0"/>
              <a:t>{</a:t>
            </a:r>
            <a:r>
              <a:rPr lang="es-CO" dirty="0" err="1"/>
              <a:t>stratum</a:t>
            </a:r>
            <a:r>
              <a:rPr lang="es-CO" dirty="0"/>
              <a:t>}.</a:t>
            </a:r>
          </a:p>
        </p:txBody>
      </p:sp>
      <p:sp>
        <p:nvSpPr>
          <p:cNvPr id="4" name="Marcador de número de diapositiva 3"/>
          <p:cNvSpPr>
            <a:spLocks noGrp="1"/>
          </p:cNvSpPr>
          <p:nvPr>
            <p:ph type="sldNum" sz="quarter" idx="5"/>
          </p:nvPr>
        </p:nvSpPr>
        <p:spPr/>
        <p:txBody>
          <a:bodyPr/>
          <a:lstStyle/>
          <a:p>
            <a:fld id="{0ECB4336-8BA0-4018-BFDB-579266EE498A}" type="slidenum">
              <a:rPr lang="es-CO" smtClean="0"/>
              <a:t>52</a:t>
            </a:fld>
            <a:endParaRPr lang="es-CO"/>
          </a:p>
        </p:txBody>
      </p:sp>
    </p:spTree>
    <p:extLst>
      <p:ext uri="{BB962C8B-B14F-4D97-AF65-F5344CB8AC3E}">
        <p14:creationId xmlns:p14="http://schemas.microsoft.com/office/powerpoint/2010/main" val="42273376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0ECB4336-8BA0-4018-BFDB-579266EE498A}" type="slidenum">
              <a:rPr lang="es-CO" smtClean="0"/>
              <a:t>53</a:t>
            </a:fld>
            <a:endParaRPr lang="es-CO"/>
          </a:p>
        </p:txBody>
      </p:sp>
    </p:spTree>
    <p:extLst>
      <p:ext uri="{BB962C8B-B14F-4D97-AF65-F5344CB8AC3E}">
        <p14:creationId xmlns:p14="http://schemas.microsoft.com/office/powerpoint/2010/main" val="2518839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O" dirty="0"/>
              <a:t>Proceso</a:t>
            </a:r>
          </a:p>
          <a:p>
            <a:pPr marL="171450" indent="-171450">
              <a:buFontTx/>
              <a:buChar char="-"/>
            </a:pPr>
            <a:r>
              <a:rPr lang="es-CO" dirty="0"/>
              <a:t>Costoso hardware y en energía</a:t>
            </a:r>
          </a:p>
          <a:p>
            <a:pPr marL="171450" indent="-171450">
              <a:buFontTx/>
              <a:buChar char="-"/>
            </a:pPr>
            <a:r>
              <a:rPr lang="es-CO" dirty="0" err="1"/>
              <a:t>Aconglomerados</a:t>
            </a:r>
            <a:endParaRPr lang="es-CO" dirty="0"/>
          </a:p>
          <a:p>
            <a:pPr marL="171450" indent="-171450">
              <a:buFontTx/>
              <a:buChar char="-"/>
            </a:pPr>
            <a:r>
              <a:rPr lang="es-CO" dirty="0"/>
              <a:t>Bloque</a:t>
            </a:r>
          </a:p>
          <a:p>
            <a:pPr marL="171450" indent="-171450">
              <a:buFontTx/>
              <a:buChar char="-"/>
            </a:pPr>
            <a:r>
              <a:rPr lang="es-CO" dirty="0"/>
              <a:t>Estudio </a:t>
            </a:r>
          </a:p>
        </p:txBody>
      </p:sp>
      <p:sp>
        <p:nvSpPr>
          <p:cNvPr id="4" name="Marcador de número de diapositiva 3"/>
          <p:cNvSpPr>
            <a:spLocks noGrp="1"/>
          </p:cNvSpPr>
          <p:nvPr>
            <p:ph type="sldNum" sz="quarter" idx="5"/>
          </p:nvPr>
        </p:nvSpPr>
        <p:spPr/>
        <p:txBody>
          <a:bodyPr/>
          <a:lstStyle/>
          <a:p>
            <a:fld id="{0ECB4336-8BA0-4018-BFDB-579266EE498A}" type="slidenum">
              <a:rPr lang="es-CO" smtClean="0"/>
              <a:t>5</a:t>
            </a:fld>
            <a:endParaRPr lang="es-CO"/>
          </a:p>
        </p:txBody>
      </p:sp>
    </p:spTree>
    <p:extLst>
      <p:ext uri="{BB962C8B-B14F-4D97-AF65-F5344CB8AC3E}">
        <p14:creationId xmlns:p14="http://schemas.microsoft.com/office/powerpoint/2010/main" val="2857797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Que es</a:t>
            </a:r>
          </a:p>
          <a:p>
            <a:r>
              <a:rPr lang="es-CO" dirty="0"/>
              <a:t>Perjudicial</a:t>
            </a:r>
          </a:p>
        </p:txBody>
      </p:sp>
      <p:sp>
        <p:nvSpPr>
          <p:cNvPr id="4" name="Marcador de número de diapositiva 3"/>
          <p:cNvSpPr>
            <a:spLocks noGrp="1"/>
          </p:cNvSpPr>
          <p:nvPr>
            <p:ph type="sldNum" sz="quarter" idx="5"/>
          </p:nvPr>
        </p:nvSpPr>
        <p:spPr/>
        <p:txBody>
          <a:bodyPr/>
          <a:lstStyle/>
          <a:p>
            <a:fld id="{0ECB4336-8BA0-4018-BFDB-579266EE498A}" type="slidenum">
              <a:rPr lang="es-CO" smtClean="0"/>
              <a:t>6</a:t>
            </a:fld>
            <a:endParaRPr lang="es-CO"/>
          </a:p>
        </p:txBody>
      </p:sp>
    </p:spTree>
    <p:extLst>
      <p:ext uri="{BB962C8B-B14F-4D97-AF65-F5344CB8AC3E}">
        <p14:creationId xmlns:p14="http://schemas.microsoft.com/office/powerpoint/2010/main" val="3928412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 Ejecutable</a:t>
            </a:r>
          </a:p>
          <a:p>
            <a:r>
              <a:rPr lang="es-CO" dirty="0"/>
              <a:t>- Navegador</a:t>
            </a:r>
          </a:p>
          <a:p>
            <a:pPr marL="171450" indent="-171450">
              <a:buFontTx/>
              <a:buChar char="-"/>
            </a:pPr>
            <a:r>
              <a:rPr lang="es-CO" dirty="0"/>
              <a:t>Nube</a:t>
            </a:r>
          </a:p>
          <a:p>
            <a:pPr marL="171450" indent="-171450">
              <a:buFontTx/>
              <a:buChar char="-"/>
            </a:pPr>
            <a:r>
              <a:rPr lang="es-CO" dirty="0"/>
              <a:t>Funciona en segundo plano</a:t>
            </a:r>
          </a:p>
          <a:p>
            <a:pPr marL="171450" indent="-171450">
              <a:buFontTx/>
              <a:buChar char="-"/>
            </a:pPr>
            <a:endParaRPr lang="es-CO" dirty="0"/>
          </a:p>
          <a:p>
            <a:pPr marL="171450" indent="-171450">
              <a:buFontTx/>
              <a:buChar char="-"/>
            </a:pPr>
            <a:endParaRPr lang="es-CO" dirty="0"/>
          </a:p>
          <a:p>
            <a:pPr marL="0" indent="0">
              <a:buFontTx/>
              <a:buNone/>
            </a:pPr>
            <a:r>
              <a:rPr lang="es-CO" b="0" i="0" dirty="0">
                <a:effectLst/>
                <a:latin typeface="Inter"/>
              </a:rPr>
              <a:t>Aunque se han diseñado muchos métodos estadísticos para la detección de ataques de </a:t>
            </a:r>
            <a:r>
              <a:rPr lang="es-CO" b="0" i="0" dirty="0" err="1">
                <a:effectLst/>
                <a:latin typeface="Inter"/>
              </a:rPr>
              <a:t>criptojacking</a:t>
            </a:r>
            <a:r>
              <a:rPr lang="es-CO" b="0" i="0" dirty="0">
                <a:effectLst/>
                <a:latin typeface="Inter"/>
              </a:rPr>
              <a:t>, el diseño de un detector en tiempo real con una sobrecarga computacional baja sigue siendo una de las principales preocupaciones. Por otro lado, la evaluación de nuevos algoritmos y técnicas de detección depende en gran medida de la existencia de conjuntos de datos bien diseñados.</a:t>
            </a:r>
            <a:endParaRPr lang="es-CO" dirty="0"/>
          </a:p>
        </p:txBody>
      </p:sp>
      <p:sp>
        <p:nvSpPr>
          <p:cNvPr id="4" name="Marcador de número de diapositiva 3"/>
          <p:cNvSpPr>
            <a:spLocks noGrp="1"/>
          </p:cNvSpPr>
          <p:nvPr>
            <p:ph type="sldNum" sz="quarter" idx="5"/>
          </p:nvPr>
        </p:nvSpPr>
        <p:spPr/>
        <p:txBody>
          <a:bodyPr/>
          <a:lstStyle/>
          <a:p>
            <a:fld id="{0ECB4336-8BA0-4018-BFDB-579266EE498A}" type="slidenum">
              <a:rPr lang="es-CO" smtClean="0"/>
              <a:t>7</a:t>
            </a:fld>
            <a:endParaRPr lang="es-CO"/>
          </a:p>
        </p:txBody>
      </p:sp>
    </p:spTree>
    <p:extLst>
      <p:ext uri="{BB962C8B-B14F-4D97-AF65-F5344CB8AC3E}">
        <p14:creationId xmlns:p14="http://schemas.microsoft.com/office/powerpoint/2010/main" val="1181185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660099"/>
                </a:solidFill>
                <a:effectLst/>
                <a:latin typeface="arial" panose="020B0604020202020204" pitchFamily="34" charset="0"/>
                <a:hlinkClick r:id="rId3"/>
              </a:rPr>
              <a:t>Is </a:t>
            </a:r>
            <a:r>
              <a:rPr lang="en-US" b="0" i="0" u="none" strike="noStrike" dirty="0" err="1">
                <a:solidFill>
                  <a:srgbClr val="660099"/>
                </a:solidFill>
                <a:effectLst/>
                <a:latin typeface="arial" panose="020B0604020202020204" pitchFamily="34" charset="0"/>
                <a:hlinkClick r:id="rId3"/>
              </a:rPr>
              <a:t>Cryptojacking</a:t>
            </a:r>
            <a:r>
              <a:rPr lang="en-US" b="0" i="0" u="none" strike="noStrike" dirty="0">
                <a:solidFill>
                  <a:srgbClr val="660099"/>
                </a:solidFill>
                <a:effectLst/>
                <a:latin typeface="arial" panose="020B0604020202020204" pitchFamily="34" charset="0"/>
                <a:hlinkClick r:id="rId3"/>
              </a:rPr>
              <a:t> Dead After Coinhive Shutdown</a:t>
            </a:r>
          </a:p>
          <a:p>
            <a:r>
              <a:rPr lang="es-CO" dirty="0"/>
              <a:t>- Coinhive</a:t>
            </a:r>
          </a:p>
          <a:p>
            <a:endParaRPr lang="es-CO" dirty="0"/>
          </a:p>
        </p:txBody>
      </p:sp>
      <p:sp>
        <p:nvSpPr>
          <p:cNvPr id="4" name="Marcador de número de diapositiva 3"/>
          <p:cNvSpPr>
            <a:spLocks noGrp="1"/>
          </p:cNvSpPr>
          <p:nvPr>
            <p:ph type="sldNum" sz="quarter" idx="5"/>
          </p:nvPr>
        </p:nvSpPr>
        <p:spPr/>
        <p:txBody>
          <a:bodyPr/>
          <a:lstStyle/>
          <a:p>
            <a:fld id="{0ECB4336-8BA0-4018-BFDB-579266EE498A}" type="slidenum">
              <a:rPr lang="es-CO" smtClean="0"/>
              <a:t>8</a:t>
            </a:fld>
            <a:endParaRPr lang="es-CO"/>
          </a:p>
        </p:txBody>
      </p:sp>
    </p:spTree>
    <p:extLst>
      <p:ext uri="{BB962C8B-B14F-4D97-AF65-F5344CB8AC3E}">
        <p14:creationId xmlns:p14="http://schemas.microsoft.com/office/powerpoint/2010/main" val="1517468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0ECB4336-8BA0-4018-BFDB-579266EE498A}" type="slidenum">
              <a:rPr lang="es-CO" smtClean="0"/>
              <a:t>10</a:t>
            </a:fld>
            <a:endParaRPr lang="es-CO"/>
          </a:p>
        </p:txBody>
      </p:sp>
    </p:spTree>
    <p:extLst>
      <p:ext uri="{BB962C8B-B14F-4D97-AF65-F5344CB8AC3E}">
        <p14:creationId xmlns:p14="http://schemas.microsoft.com/office/powerpoint/2010/main" val="4097148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31F155D4-F505-436E-9BF8-8F0590102388}" type="datetime1">
              <a:rPr lang="es-CO" smtClean="0"/>
              <a:t>21/01/2021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86F1EC4-E6AC-4C4E-87EF-1D1F5F80E684}" type="slidenum">
              <a:rPr lang="es-CO" smtClean="0"/>
              <a:t>‹Nº›</a:t>
            </a:fld>
            <a:endParaRPr lang="es-CO"/>
          </a:p>
        </p:txBody>
      </p:sp>
    </p:spTree>
    <p:extLst>
      <p:ext uri="{BB962C8B-B14F-4D97-AF65-F5344CB8AC3E}">
        <p14:creationId xmlns:p14="http://schemas.microsoft.com/office/powerpoint/2010/main" val="2796776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CA11907-03DE-40E7-BD65-8364247DBD23}" type="datetime1">
              <a:rPr lang="es-CO" smtClean="0"/>
              <a:t>21/01/2021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86F1EC4-E6AC-4C4E-87EF-1D1F5F80E684}" type="slidenum">
              <a:rPr lang="es-CO" smtClean="0"/>
              <a:t>‹Nº›</a:t>
            </a:fld>
            <a:endParaRPr lang="es-CO"/>
          </a:p>
        </p:txBody>
      </p:sp>
    </p:spTree>
    <p:extLst>
      <p:ext uri="{BB962C8B-B14F-4D97-AF65-F5344CB8AC3E}">
        <p14:creationId xmlns:p14="http://schemas.microsoft.com/office/powerpoint/2010/main" val="364763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EAB160D-B59F-48CF-9E37-93AC44468036}" type="datetime1">
              <a:rPr lang="es-CO" smtClean="0"/>
              <a:t>21/01/2021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86F1EC4-E6AC-4C4E-87EF-1D1F5F80E684}" type="slidenum">
              <a:rPr lang="es-CO" smtClean="0"/>
              <a:t>‹Nº›</a:t>
            </a:fld>
            <a:endParaRPr lang="es-CO"/>
          </a:p>
        </p:txBody>
      </p:sp>
    </p:spTree>
    <p:extLst>
      <p:ext uri="{BB962C8B-B14F-4D97-AF65-F5344CB8AC3E}">
        <p14:creationId xmlns:p14="http://schemas.microsoft.com/office/powerpoint/2010/main" val="3250415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s-ES"/>
              <a:t>Haga clic para modificar los estilos de texto del patrón</a:t>
            </a:r>
          </a:p>
        </p:txBody>
      </p:sp>
      <p:sp>
        <p:nvSpPr>
          <p:cNvPr id="4" name="Date Placeholder 3"/>
          <p:cNvSpPr>
            <a:spLocks noGrp="1"/>
          </p:cNvSpPr>
          <p:nvPr>
            <p:ph type="dt" sz="half" idx="10"/>
          </p:nvPr>
        </p:nvSpPr>
        <p:spPr/>
        <p:txBody>
          <a:bodyPr/>
          <a:lstStyle/>
          <a:p>
            <a:fld id="{122172C9-F1CE-4BF5-90E0-F613D70B8DAD}" type="datetime1">
              <a:rPr lang="es-CO" smtClean="0"/>
              <a:t>21/01/2021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a:xfrm>
            <a:off x="10514012" y="5883275"/>
            <a:ext cx="824548" cy="365125"/>
          </a:xfrm>
        </p:spPr>
        <p:txBody>
          <a:bodyPr/>
          <a:lstStyle>
            <a:lvl1pPr>
              <a:defRPr sz="1800">
                <a:solidFill>
                  <a:srgbClr val="FFFF00"/>
                </a:solidFill>
                <a:latin typeface="Grotesque" panose="020B0504020202020204" pitchFamily="34" charset="0"/>
              </a:defRPr>
            </a:lvl1pPr>
          </a:lstStyle>
          <a:p>
            <a:fld id="{686F1EC4-E6AC-4C4E-87EF-1D1F5F80E684}" type="slidenum">
              <a:rPr lang="es-CO" smtClean="0"/>
              <a:pPr/>
              <a:t>‹Nº›</a:t>
            </a:fld>
            <a:endParaRPr lang="es-CO"/>
          </a:p>
        </p:txBody>
      </p:sp>
    </p:spTree>
    <p:extLst>
      <p:ext uri="{BB962C8B-B14F-4D97-AF65-F5344CB8AC3E}">
        <p14:creationId xmlns:p14="http://schemas.microsoft.com/office/powerpoint/2010/main" val="3054968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s-ES"/>
              <a:t>Haga clic para modificar los estilos de texto del patrón</a:t>
            </a:r>
          </a:p>
        </p:txBody>
      </p:sp>
      <p:sp>
        <p:nvSpPr>
          <p:cNvPr id="4" name="Date Placeholder 3"/>
          <p:cNvSpPr>
            <a:spLocks noGrp="1"/>
          </p:cNvSpPr>
          <p:nvPr>
            <p:ph type="dt" sz="half" idx="10"/>
          </p:nvPr>
        </p:nvSpPr>
        <p:spPr/>
        <p:txBody>
          <a:bodyPr/>
          <a:lstStyle/>
          <a:p>
            <a:fld id="{38BDCDEA-693E-47C5-A8BF-46BC1EA5827C}" type="datetime1">
              <a:rPr lang="es-CO" smtClean="0"/>
              <a:t>21/01/2021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86F1EC4-E6AC-4C4E-87EF-1D1F5F80E684}" type="slidenum">
              <a:rPr lang="es-CO" smtClean="0"/>
              <a:t>‹Nº›</a:t>
            </a:fld>
            <a:endParaRPr lang="es-CO"/>
          </a:p>
        </p:txBody>
      </p:sp>
    </p:spTree>
    <p:extLst>
      <p:ext uri="{BB962C8B-B14F-4D97-AF65-F5344CB8AC3E}">
        <p14:creationId xmlns:p14="http://schemas.microsoft.com/office/powerpoint/2010/main" val="2307337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F167F9EE-F787-4BFD-B33C-9C82DFCC12E5}" type="datetime1">
              <a:rPr lang="es-CO" smtClean="0"/>
              <a:t>21/01/2021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86F1EC4-E6AC-4C4E-87EF-1D1F5F80E684}" type="slidenum">
              <a:rPr lang="es-CO" smtClean="0"/>
              <a:t>‹Nº›</a:t>
            </a:fld>
            <a:endParaRPr lang="es-CO"/>
          </a:p>
        </p:txBody>
      </p:sp>
    </p:spTree>
    <p:extLst>
      <p:ext uri="{BB962C8B-B14F-4D97-AF65-F5344CB8AC3E}">
        <p14:creationId xmlns:p14="http://schemas.microsoft.com/office/powerpoint/2010/main" val="1259353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977B299-D81B-4C13-8DAA-4EC7329F2070}" type="datetime1">
              <a:rPr lang="es-CO" smtClean="0"/>
              <a:t>21/01/2021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86F1EC4-E6AC-4C4E-87EF-1D1F5F80E684}" type="slidenum">
              <a:rPr lang="es-CO" smtClean="0"/>
              <a:t>‹Nº›</a:t>
            </a:fld>
            <a:endParaRPr lang="es-CO"/>
          </a:p>
        </p:txBody>
      </p:sp>
    </p:spTree>
    <p:extLst>
      <p:ext uri="{BB962C8B-B14F-4D97-AF65-F5344CB8AC3E}">
        <p14:creationId xmlns:p14="http://schemas.microsoft.com/office/powerpoint/2010/main" val="116977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9C08574-66D1-4540-AB2B-8D13E42F1C8A}" type="datetime1">
              <a:rPr lang="es-CO" smtClean="0"/>
              <a:t>21/01/2021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86F1EC4-E6AC-4C4E-87EF-1D1F5F80E684}" type="slidenum">
              <a:rPr lang="es-CO" smtClean="0"/>
              <a:t>‹Nº›</a:t>
            </a:fld>
            <a:endParaRPr lang="es-CO"/>
          </a:p>
        </p:txBody>
      </p:sp>
    </p:spTree>
    <p:extLst>
      <p:ext uri="{BB962C8B-B14F-4D97-AF65-F5344CB8AC3E}">
        <p14:creationId xmlns:p14="http://schemas.microsoft.com/office/powerpoint/2010/main" val="20517006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7CD871A-C269-4DCA-86A9-2067011E2BCF}" type="datetime1">
              <a:rPr lang="es-CO" smtClean="0"/>
              <a:t>21/01/2021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86F1EC4-E6AC-4C4E-87EF-1D1F5F80E684}" type="slidenum">
              <a:rPr lang="es-CO" smtClean="0"/>
              <a:t>‹Nº›</a:t>
            </a:fld>
            <a:endParaRPr lang="es-CO"/>
          </a:p>
        </p:txBody>
      </p:sp>
    </p:spTree>
    <p:extLst>
      <p:ext uri="{BB962C8B-B14F-4D97-AF65-F5344CB8AC3E}">
        <p14:creationId xmlns:p14="http://schemas.microsoft.com/office/powerpoint/2010/main" val="861626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BCEFA73-C916-4FEB-AE77-348D4E826A9A}" type="datetime1">
              <a:rPr lang="es-CO" smtClean="0"/>
              <a:t>21/01/2021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86F1EC4-E6AC-4C4E-87EF-1D1F5F80E684}" type="slidenum">
              <a:rPr lang="es-CO" smtClean="0"/>
              <a:t>‹Nº›</a:t>
            </a:fld>
            <a:endParaRPr lang="es-CO"/>
          </a:p>
        </p:txBody>
      </p:sp>
    </p:spTree>
    <p:extLst>
      <p:ext uri="{BB962C8B-B14F-4D97-AF65-F5344CB8AC3E}">
        <p14:creationId xmlns:p14="http://schemas.microsoft.com/office/powerpoint/2010/main" val="1094134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2FAA7C9-BEB3-43B4-8B0B-343F76F0C22F}" type="datetime1">
              <a:rPr lang="es-CO" smtClean="0"/>
              <a:t>21/01/2021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86F1EC4-E6AC-4C4E-87EF-1D1F5F80E684}" type="slidenum">
              <a:rPr lang="es-CO" smtClean="0"/>
              <a:t>‹Nº›</a:t>
            </a:fld>
            <a:endParaRPr lang="es-CO"/>
          </a:p>
        </p:txBody>
      </p:sp>
    </p:spTree>
    <p:extLst>
      <p:ext uri="{BB962C8B-B14F-4D97-AF65-F5344CB8AC3E}">
        <p14:creationId xmlns:p14="http://schemas.microsoft.com/office/powerpoint/2010/main" val="1256640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E5F0957-0E66-4E2A-95BC-9B741E897CD3}" type="datetime1">
              <a:rPr lang="es-CO" smtClean="0"/>
              <a:t>21/01/2021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86F1EC4-E6AC-4C4E-87EF-1D1F5F80E684}" type="slidenum">
              <a:rPr lang="es-CO" smtClean="0"/>
              <a:t>‹Nº›</a:t>
            </a:fld>
            <a:endParaRPr lang="es-CO"/>
          </a:p>
        </p:txBody>
      </p:sp>
    </p:spTree>
    <p:extLst>
      <p:ext uri="{BB962C8B-B14F-4D97-AF65-F5344CB8AC3E}">
        <p14:creationId xmlns:p14="http://schemas.microsoft.com/office/powerpoint/2010/main" val="3283323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8B4D7A2-3402-41C1-B9E5-2FAF0F2FC98B}" type="datetime1">
              <a:rPr lang="es-CO" smtClean="0"/>
              <a:t>21/01/2021</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686F1EC4-E6AC-4C4E-87EF-1D1F5F80E684}" type="slidenum">
              <a:rPr lang="es-CO" smtClean="0"/>
              <a:t>‹Nº›</a:t>
            </a:fld>
            <a:endParaRPr lang="es-CO"/>
          </a:p>
        </p:txBody>
      </p:sp>
    </p:spTree>
    <p:extLst>
      <p:ext uri="{BB962C8B-B14F-4D97-AF65-F5344CB8AC3E}">
        <p14:creationId xmlns:p14="http://schemas.microsoft.com/office/powerpoint/2010/main" val="2520745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128AF63-ACC8-481F-B42F-5C7FFCC69E3A}" type="datetime1">
              <a:rPr lang="es-CO" smtClean="0"/>
              <a:t>21/01/2021</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686F1EC4-E6AC-4C4E-87EF-1D1F5F80E684}" type="slidenum">
              <a:rPr lang="es-CO" smtClean="0"/>
              <a:t>‹Nº›</a:t>
            </a:fld>
            <a:endParaRPr lang="es-CO"/>
          </a:p>
        </p:txBody>
      </p:sp>
    </p:spTree>
    <p:extLst>
      <p:ext uri="{BB962C8B-B14F-4D97-AF65-F5344CB8AC3E}">
        <p14:creationId xmlns:p14="http://schemas.microsoft.com/office/powerpoint/2010/main" val="4214831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B8F10C-00ED-4B7B-824A-AF4EA60D39F1}" type="datetime1">
              <a:rPr lang="es-CO" smtClean="0"/>
              <a:t>21/01/2021</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686F1EC4-E6AC-4C4E-87EF-1D1F5F80E684}" type="slidenum">
              <a:rPr lang="es-CO" smtClean="0"/>
              <a:t>‹Nº›</a:t>
            </a:fld>
            <a:endParaRPr lang="es-CO"/>
          </a:p>
        </p:txBody>
      </p:sp>
    </p:spTree>
    <p:extLst>
      <p:ext uri="{BB962C8B-B14F-4D97-AF65-F5344CB8AC3E}">
        <p14:creationId xmlns:p14="http://schemas.microsoft.com/office/powerpoint/2010/main" val="1535441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F1DAB3F5-8BB0-4FD2-B3EF-95265F088F6A}" type="datetime1">
              <a:rPr lang="es-CO" smtClean="0"/>
              <a:t>21/01/2021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86F1EC4-E6AC-4C4E-87EF-1D1F5F80E684}" type="slidenum">
              <a:rPr lang="es-CO" smtClean="0"/>
              <a:t>‹Nº›</a:t>
            </a:fld>
            <a:endParaRPr lang="es-CO"/>
          </a:p>
        </p:txBody>
      </p:sp>
    </p:spTree>
    <p:extLst>
      <p:ext uri="{BB962C8B-B14F-4D97-AF65-F5344CB8AC3E}">
        <p14:creationId xmlns:p14="http://schemas.microsoft.com/office/powerpoint/2010/main" val="408192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6399212" y="5883275"/>
            <a:ext cx="914400" cy="365125"/>
          </a:xfrm>
        </p:spPr>
        <p:txBody>
          <a:bodyPr/>
          <a:lstStyle/>
          <a:p>
            <a:fld id="{4C1CB2A8-E19D-40DE-8396-4D7C564A5E1D}" type="datetime1">
              <a:rPr lang="es-CO" smtClean="0"/>
              <a:t>21/01/2021</a:t>
            </a:fld>
            <a:endParaRPr lang="es-CO"/>
          </a:p>
        </p:txBody>
      </p:sp>
      <p:sp>
        <p:nvSpPr>
          <p:cNvPr id="6" name="Footer Placeholder 5"/>
          <p:cNvSpPr>
            <a:spLocks noGrp="1"/>
          </p:cNvSpPr>
          <p:nvPr>
            <p:ph type="ftr" sz="quarter" idx="11"/>
          </p:nvPr>
        </p:nvSpPr>
        <p:spPr>
          <a:xfrm>
            <a:off x="1141412" y="5883275"/>
            <a:ext cx="5105400" cy="365125"/>
          </a:xfrm>
        </p:spPr>
        <p:txBody>
          <a:bodyPr/>
          <a:lstStyle/>
          <a:p>
            <a:endParaRPr lang="es-CO"/>
          </a:p>
        </p:txBody>
      </p:sp>
      <p:sp>
        <p:nvSpPr>
          <p:cNvPr id="7" name="Slide Number Placeholder 6"/>
          <p:cNvSpPr>
            <a:spLocks noGrp="1"/>
          </p:cNvSpPr>
          <p:nvPr>
            <p:ph type="sldNum" sz="quarter" idx="12"/>
          </p:nvPr>
        </p:nvSpPr>
        <p:spPr>
          <a:xfrm>
            <a:off x="10742612" y="5883275"/>
            <a:ext cx="322567" cy="365125"/>
          </a:xfrm>
        </p:spPr>
        <p:txBody>
          <a:bodyPr/>
          <a:lstStyle/>
          <a:p>
            <a:fld id="{686F1EC4-E6AC-4C4E-87EF-1D1F5F80E684}" type="slidenum">
              <a:rPr lang="es-CO" smtClean="0"/>
              <a:t>‹Nº›</a:t>
            </a:fld>
            <a:endParaRPr lang="es-CO"/>
          </a:p>
        </p:txBody>
      </p:sp>
    </p:spTree>
    <p:extLst>
      <p:ext uri="{BB962C8B-B14F-4D97-AF65-F5344CB8AC3E}">
        <p14:creationId xmlns:p14="http://schemas.microsoft.com/office/powerpoint/2010/main" val="457058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81CFB71-F764-4675-8FDB-809422F07CC1}" type="datetime1">
              <a:rPr lang="es-CO" smtClean="0"/>
              <a:t>21/01/2021</a:t>
            </a:fld>
            <a:endParaRPr lang="es-CO"/>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s-CO"/>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86F1EC4-E6AC-4C4E-87EF-1D1F5F80E684}" type="slidenum">
              <a:rPr lang="es-CO" smtClean="0"/>
              <a:t>‹Nº›</a:t>
            </a:fld>
            <a:endParaRPr lang="es-CO"/>
          </a:p>
        </p:txBody>
      </p:sp>
    </p:spTree>
    <p:extLst>
      <p:ext uri="{BB962C8B-B14F-4D97-AF65-F5344CB8AC3E}">
        <p14:creationId xmlns:p14="http://schemas.microsoft.com/office/powerpoint/2010/main" val="9239557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8.png"/><Relationship Id="rId7" Type="http://schemas.openxmlformats.org/officeDocument/2006/relationships/diagramColors" Target="../diagrams/colors4.xm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8F4632C-9D86-4889-8CB0-CBAE7D82089E}"/>
              </a:ext>
            </a:extLst>
          </p:cNvPr>
          <p:cNvSpPr txBox="1"/>
          <p:nvPr/>
        </p:nvSpPr>
        <p:spPr>
          <a:xfrm>
            <a:off x="1377044" y="1013322"/>
            <a:ext cx="9136968" cy="2400657"/>
          </a:xfrm>
          <a:prstGeom prst="rect">
            <a:avLst/>
          </a:prstGeom>
          <a:noFill/>
        </p:spPr>
        <p:txBody>
          <a:bodyPr wrap="square" rtlCol="0">
            <a:spAutoFit/>
          </a:bodyPr>
          <a:lstStyle/>
          <a:p>
            <a:pPr algn="ctr"/>
            <a:r>
              <a:rPr lang="es-CO" sz="5000" b="1" dirty="0">
                <a:solidFill>
                  <a:srgbClr val="FFFF00"/>
                </a:solidFill>
                <a:latin typeface="Grotesque" panose="020B0504020202020204" pitchFamily="34" charset="0"/>
              </a:rPr>
              <a:t>Detección de cryptojacking a través del tráfico de red usando </a:t>
            </a:r>
            <a:r>
              <a:rPr lang="es-CO" sz="4800" b="1" dirty="0" err="1">
                <a:solidFill>
                  <a:srgbClr val="FFFF00"/>
                </a:solidFill>
                <a:latin typeface="Grotesque" panose="020B0504020202020204" pitchFamily="34" charset="0"/>
              </a:rPr>
              <a:t>netflow</a:t>
            </a:r>
            <a:endParaRPr lang="es-CO" sz="5000" b="1" dirty="0">
              <a:solidFill>
                <a:srgbClr val="FFFF00"/>
              </a:solidFill>
              <a:latin typeface="Grotesque" panose="020B0504020202020204" pitchFamily="34" charset="0"/>
            </a:endParaRPr>
          </a:p>
        </p:txBody>
      </p:sp>
      <p:sp>
        <p:nvSpPr>
          <p:cNvPr id="4" name="CuadroTexto 3">
            <a:extLst>
              <a:ext uri="{FF2B5EF4-FFF2-40B4-BE49-F238E27FC236}">
                <a16:creationId xmlns:a16="http://schemas.microsoft.com/office/drawing/2014/main" id="{2D29D37C-F09D-40ED-9AAF-092ADC44C1BB}"/>
              </a:ext>
            </a:extLst>
          </p:cNvPr>
          <p:cNvSpPr txBox="1"/>
          <p:nvPr/>
        </p:nvSpPr>
        <p:spPr>
          <a:xfrm>
            <a:off x="954257" y="4921348"/>
            <a:ext cx="3097238" cy="400110"/>
          </a:xfrm>
          <a:prstGeom prst="rect">
            <a:avLst/>
          </a:prstGeom>
          <a:noFill/>
        </p:spPr>
        <p:txBody>
          <a:bodyPr wrap="square" rtlCol="0">
            <a:spAutoFit/>
          </a:bodyPr>
          <a:lstStyle/>
          <a:p>
            <a:pPr algn="ctr"/>
            <a:r>
              <a:rPr lang="es-CO" sz="2000" b="1" dirty="0">
                <a:latin typeface="Grotesque" panose="020B0504020202020204" pitchFamily="34" charset="0"/>
              </a:rPr>
              <a:t>Steven Bernal Tovar</a:t>
            </a:r>
          </a:p>
        </p:txBody>
      </p:sp>
      <p:sp>
        <p:nvSpPr>
          <p:cNvPr id="6" name="CuadroTexto 5">
            <a:extLst>
              <a:ext uri="{FF2B5EF4-FFF2-40B4-BE49-F238E27FC236}">
                <a16:creationId xmlns:a16="http://schemas.microsoft.com/office/drawing/2014/main" id="{202F8744-0129-4290-B9A6-84AB913FA263}"/>
              </a:ext>
            </a:extLst>
          </p:cNvPr>
          <p:cNvSpPr txBox="1"/>
          <p:nvPr/>
        </p:nvSpPr>
        <p:spPr>
          <a:xfrm>
            <a:off x="5556741" y="4813626"/>
            <a:ext cx="4670471" cy="954107"/>
          </a:xfrm>
          <a:prstGeom prst="rect">
            <a:avLst/>
          </a:prstGeom>
          <a:noFill/>
        </p:spPr>
        <p:txBody>
          <a:bodyPr wrap="square">
            <a:spAutoFit/>
          </a:bodyPr>
          <a:lstStyle/>
          <a:p>
            <a:r>
              <a:rPr lang="es-CO" b="1" dirty="0">
                <a:latin typeface="Grotesque" panose="020B0504020202020204" pitchFamily="34" charset="0"/>
              </a:rPr>
              <a:t>Tutores:</a:t>
            </a:r>
          </a:p>
          <a:p>
            <a:r>
              <a:rPr lang="es-CO" b="1" dirty="0">
                <a:latin typeface="Grotesque" panose="020B0504020202020204" pitchFamily="34" charset="0"/>
              </a:rPr>
              <a:t>	Christian Urcuqui López, MsC</a:t>
            </a:r>
          </a:p>
          <a:p>
            <a:r>
              <a:rPr lang="es-CO" b="1" dirty="0">
                <a:latin typeface="Grotesque" panose="020B0504020202020204" pitchFamily="34" charset="0"/>
              </a:rPr>
              <a:t>	</a:t>
            </a:r>
            <a:r>
              <a:rPr lang="es-CO" sz="2000" b="1" dirty="0">
                <a:latin typeface="Grotesque" panose="020B0504020202020204" pitchFamily="34" charset="0"/>
              </a:rPr>
              <a:t>Andrés</a:t>
            </a:r>
            <a:r>
              <a:rPr lang="es-CO" b="1" dirty="0">
                <a:latin typeface="Grotesque" panose="020B0504020202020204" pitchFamily="34" charset="0"/>
              </a:rPr>
              <a:t> Navarro Cadavid, PhD</a:t>
            </a:r>
          </a:p>
        </p:txBody>
      </p:sp>
      <p:sp>
        <p:nvSpPr>
          <p:cNvPr id="7" name="Marcador de número de diapositiva 6">
            <a:extLst>
              <a:ext uri="{FF2B5EF4-FFF2-40B4-BE49-F238E27FC236}">
                <a16:creationId xmlns:a16="http://schemas.microsoft.com/office/drawing/2014/main" id="{790992EC-C4DC-44F8-9B32-3FAB9521A39C}"/>
              </a:ext>
            </a:extLst>
          </p:cNvPr>
          <p:cNvSpPr>
            <a:spLocks noGrp="1"/>
          </p:cNvSpPr>
          <p:nvPr>
            <p:ph type="sldNum" sz="quarter" idx="12"/>
          </p:nvPr>
        </p:nvSpPr>
        <p:spPr/>
        <p:txBody>
          <a:bodyPr/>
          <a:lstStyle/>
          <a:p>
            <a:fld id="{686F1EC4-E6AC-4C4E-87EF-1D1F5F80E684}" type="slidenum">
              <a:rPr lang="es-CO" smtClean="0"/>
              <a:t>1</a:t>
            </a:fld>
            <a:endParaRPr lang="es-CO"/>
          </a:p>
        </p:txBody>
      </p:sp>
    </p:spTree>
    <p:extLst>
      <p:ext uri="{BB962C8B-B14F-4D97-AF65-F5344CB8AC3E}">
        <p14:creationId xmlns:p14="http://schemas.microsoft.com/office/powerpoint/2010/main" val="2017523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EE031320-C068-4C28-A68E-CD097A43F6C5}"/>
              </a:ext>
            </a:extLst>
          </p:cNvPr>
          <p:cNvSpPr>
            <a:spLocks noGrp="1"/>
          </p:cNvSpPr>
          <p:nvPr>
            <p:ph type="sldNum" sz="quarter" idx="12"/>
          </p:nvPr>
        </p:nvSpPr>
        <p:spPr/>
        <p:txBody>
          <a:bodyPr/>
          <a:lstStyle/>
          <a:p>
            <a:fld id="{686F1EC4-E6AC-4C4E-87EF-1D1F5F80E684}" type="slidenum">
              <a:rPr lang="es-CO" smtClean="0"/>
              <a:t>10</a:t>
            </a:fld>
            <a:endParaRPr lang="es-CO"/>
          </a:p>
        </p:txBody>
      </p:sp>
      <p:pic>
        <p:nvPicPr>
          <p:cNvPr id="4" name="Imagen 3">
            <a:extLst>
              <a:ext uri="{FF2B5EF4-FFF2-40B4-BE49-F238E27FC236}">
                <a16:creationId xmlns:a16="http://schemas.microsoft.com/office/drawing/2014/main" id="{F91B61C8-BCAA-456F-BD2D-A2620498A134}"/>
              </a:ext>
            </a:extLst>
          </p:cNvPr>
          <p:cNvPicPr>
            <a:picLocks noChangeAspect="1"/>
          </p:cNvPicPr>
          <p:nvPr/>
        </p:nvPicPr>
        <p:blipFill>
          <a:blip r:embed="rId3"/>
          <a:stretch>
            <a:fillRect/>
          </a:stretch>
        </p:blipFill>
        <p:spPr>
          <a:xfrm>
            <a:off x="493014" y="480851"/>
            <a:ext cx="4572000" cy="1400175"/>
          </a:xfrm>
          <a:prstGeom prst="rect">
            <a:avLst/>
          </a:prstGeom>
        </p:spPr>
      </p:pic>
      <p:pic>
        <p:nvPicPr>
          <p:cNvPr id="6" name="Imagen 5">
            <a:extLst>
              <a:ext uri="{FF2B5EF4-FFF2-40B4-BE49-F238E27FC236}">
                <a16:creationId xmlns:a16="http://schemas.microsoft.com/office/drawing/2014/main" id="{04724E53-5F59-4165-9B8A-B0FBC566A7CB}"/>
              </a:ext>
            </a:extLst>
          </p:cNvPr>
          <p:cNvPicPr>
            <a:picLocks noChangeAspect="1"/>
          </p:cNvPicPr>
          <p:nvPr/>
        </p:nvPicPr>
        <p:blipFill>
          <a:blip r:embed="rId4"/>
          <a:stretch>
            <a:fillRect/>
          </a:stretch>
        </p:blipFill>
        <p:spPr>
          <a:xfrm>
            <a:off x="576072" y="2484530"/>
            <a:ext cx="5981700" cy="1495425"/>
          </a:xfrm>
          <a:prstGeom prst="rect">
            <a:avLst/>
          </a:prstGeom>
        </p:spPr>
      </p:pic>
      <p:sp>
        <p:nvSpPr>
          <p:cNvPr id="8" name="CuadroTexto 7">
            <a:extLst>
              <a:ext uri="{FF2B5EF4-FFF2-40B4-BE49-F238E27FC236}">
                <a16:creationId xmlns:a16="http://schemas.microsoft.com/office/drawing/2014/main" id="{9355F0FD-AE43-41D7-A4BC-B213858208B9}"/>
              </a:ext>
            </a:extLst>
          </p:cNvPr>
          <p:cNvSpPr txBox="1"/>
          <p:nvPr/>
        </p:nvSpPr>
        <p:spPr>
          <a:xfrm>
            <a:off x="493014" y="4056696"/>
            <a:ext cx="6096000" cy="400110"/>
          </a:xfrm>
          <a:prstGeom prst="rect">
            <a:avLst/>
          </a:prstGeom>
          <a:noFill/>
        </p:spPr>
        <p:txBody>
          <a:bodyPr wrap="square">
            <a:spAutoFit/>
          </a:bodyPr>
          <a:lstStyle/>
          <a:p>
            <a:r>
              <a:rPr lang="es-CO" sz="1000" dirty="0">
                <a:solidFill>
                  <a:srgbClr val="FFFF00"/>
                </a:solidFill>
                <a:latin typeface="Grotesque" panose="020B0504020202020204" pitchFamily="34" charset="0"/>
              </a:rPr>
              <a:t>https://unaaldia.hispasec.com/2020/07/nueva-botnet-de-mineria-de-criptomonedas-utiliza-exploit-smb-para-infectar-equipos.html</a:t>
            </a:r>
          </a:p>
        </p:txBody>
      </p:sp>
      <p:sp>
        <p:nvSpPr>
          <p:cNvPr id="10" name="CuadroTexto 9">
            <a:extLst>
              <a:ext uri="{FF2B5EF4-FFF2-40B4-BE49-F238E27FC236}">
                <a16:creationId xmlns:a16="http://schemas.microsoft.com/office/drawing/2014/main" id="{6C2F90DE-E983-4FAA-A832-3F5A567C649C}"/>
              </a:ext>
            </a:extLst>
          </p:cNvPr>
          <p:cNvSpPr txBox="1"/>
          <p:nvPr/>
        </p:nvSpPr>
        <p:spPr>
          <a:xfrm>
            <a:off x="461772" y="1957767"/>
            <a:ext cx="6096000" cy="400110"/>
          </a:xfrm>
          <a:prstGeom prst="rect">
            <a:avLst/>
          </a:prstGeom>
          <a:noFill/>
        </p:spPr>
        <p:txBody>
          <a:bodyPr wrap="square">
            <a:spAutoFit/>
          </a:bodyPr>
          <a:lstStyle/>
          <a:p>
            <a:r>
              <a:rPr lang="es-CO" sz="1000" b="1" dirty="0">
                <a:solidFill>
                  <a:srgbClr val="FFFF00"/>
                </a:solidFill>
                <a:latin typeface="Grotesque" panose="020B0504020202020204" pitchFamily="34" charset="0"/>
              </a:rPr>
              <a:t>https://es.cointelegraph.com/news/browser-based-cryptojacking-is-back-as-attacks-spike-163</a:t>
            </a:r>
          </a:p>
        </p:txBody>
      </p:sp>
      <p:pic>
        <p:nvPicPr>
          <p:cNvPr id="12" name="Imagen 11">
            <a:extLst>
              <a:ext uri="{FF2B5EF4-FFF2-40B4-BE49-F238E27FC236}">
                <a16:creationId xmlns:a16="http://schemas.microsoft.com/office/drawing/2014/main" id="{4C46B1AF-C5CA-4171-94AF-8BC3D131F2F4}"/>
              </a:ext>
            </a:extLst>
          </p:cNvPr>
          <p:cNvPicPr>
            <a:picLocks noChangeAspect="1"/>
          </p:cNvPicPr>
          <p:nvPr/>
        </p:nvPicPr>
        <p:blipFill>
          <a:blip r:embed="rId5"/>
          <a:stretch>
            <a:fillRect/>
          </a:stretch>
        </p:blipFill>
        <p:spPr>
          <a:xfrm>
            <a:off x="576072" y="4616576"/>
            <a:ext cx="4724400" cy="1543050"/>
          </a:xfrm>
          <a:prstGeom prst="rect">
            <a:avLst/>
          </a:prstGeom>
        </p:spPr>
      </p:pic>
      <p:sp>
        <p:nvSpPr>
          <p:cNvPr id="14" name="CuadroTexto 13">
            <a:extLst>
              <a:ext uri="{FF2B5EF4-FFF2-40B4-BE49-F238E27FC236}">
                <a16:creationId xmlns:a16="http://schemas.microsoft.com/office/drawing/2014/main" id="{3876564A-65D9-41C2-A130-68AF2FA1EAAB}"/>
              </a:ext>
            </a:extLst>
          </p:cNvPr>
          <p:cNvSpPr txBox="1"/>
          <p:nvPr/>
        </p:nvSpPr>
        <p:spPr>
          <a:xfrm>
            <a:off x="493014" y="6248400"/>
            <a:ext cx="4724400" cy="400110"/>
          </a:xfrm>
          <a:prstGeom prst="rect">
            <a:avLst/>
          </a:prstGeom>
          <a:noFill/>
        </p:spPr>
        <p:txBody>
          <a:bodyPr wrap="square">
            <a:spAutoFit/>
          </a:bodyPr>
          <a:lstStyle/>
          <a:p>
            <a:r>
              <a:rPr lang="es-CO" sz="1000" dirty="0">
                <a:solidFill>
                  <a:srgbClr val="FFFF00"/>
                </a:solidFill>
              </a:rPr>
              <a:t>https://www.xataka.com/criptomonedas/uno-de-los-servidores-en-la-nube-de-tesla-fue-hackeado-y-usado-para-minar-criptomonedas</a:t>
            </a:r>
          </a:p>
        </p:txBody>
      </p:sp>
      <p:pic>
        <p:nvPicPr>
          <p:cNvPr id="16" name="Imagen 15">
            <a:extLst>
              <a:ext uri="{FF2B5EF4-FFF2-40B4-BE49-F238E27FC236}">
                <a16:creationId xmlns:a16="http://schemas.microsoft.com/office/drawing/2014/main" id="{55AC29FB-F773-4CBD-B257-A2D080F56B81}"/>
              </a:ext>
            </a:extLst>
          </p:cNvPr>
          <p:cNvPicPr>
            <a:picLocks noChangeAspect="1"/>
          </p:cNvPicPr>
          <p:nvPr/>
        </p:nvPicPr>
        <p:blipFill>
          <a:blip r:embed="rId6"/>
          <a:stretch>
            <a:fillRect/>
          </a:stretch>
        </p:blipFill>
        <p:spPr>
          <a:xfrm>
            <a:off x="5856732" y="173887"/>
            <a:ext cx="5867400" cy="1533525"/>
          </a:xfrm>
          <a:prstGeom prst="rect">
            <a:avLst/>
          </a:prstGeom>
        </p:spPr>
      </p:pic>
      <p:sp>
        <p:nvSpPr>
          <p:cNvPr id="18" name="CuadroTexto 17">
            <a:extLst>
              <a:ext uri="{FF2B5EF4-FFF2-40B4-BE49-F238E27FC236}">
                <a16:creationId xmlns:a16="http://schemas.microsoft.com/office/drawing/2014/main" id="{134E8EEA-90FB-4134-924A-FA7A09D42233}"/>
              </a:ext>
            </a:extLst>
          </p:cNvPr>
          <p:cNvSpPr txBox="1"/>
          <p:nvPr/>
        </p:nvSpPr>
        <p:spPr>
          <a:xfrm>
            <a:off x="6886194" y="1813273"/>
            <a:ext cx="6096000" cy="246221"/>
          </a:xfrm>
          <a:prstGeom prst="rect">
            <a:avLst/>
          </a:prstGeom>
          <a:noFill/>
        </p:spPr>
        <p:txBody>
          <a:bodyPr wrap="square">
            <a:spAutoFit/>
          </a:bodyPr>
          <a:lstStyle/>
          <a:p>
            <a:r>
              <a:rPr lang="es-CO" sz="1000" dirty="0">
                <a:solidFill>
                  <a:srgbClr val="FFFF00"/>
                </a:solidFill>
                <a:latin typeface="Grotesque" panose="020B0504020202020204" pitchFamily="34" charset="0"/>
              </a:rPr>
              <a:t>https://tecnonucleous.com/2018/08/03/enrutadores-mikrotik-cryptojacking/</a:t>
            </a:r>
          </a:p>
        </p:txBody>
      </p:sp>
      <p:pic>
        <p:nvPicPr>
          <p:cNvPr id="24" name="Imagen 23">
            <a:extLst>
              <a:ext uri="{FF2B5EF4-FFF2-40B4-BE49-F238E27FC236}">
                <a16:creationId xmlns:a16="http://schemas.microsoft.com/office/drawing/2014/main" id="{8336E181-E5CC-488B-9CBB-7F208FC35DCD}"/>
              </a:ext>
            </a:extLst>
          </p:cNvPr>
          <p:cNvPicPr>
            <a:picLocks noChangeAspect="1"/>
          </p:cNvPicPr>
          <p:nvPr/>
        </p:nvPicPr>
        <p:blipFill>
          <a:blip r:embed="rId7"/>
          <a:stretch>
            <a:fillRect/>
          </a:stretch>
        </p:blipFill>
        <p:spPr>
          <a:xfrm>
            <a:off x="5856732" y="4526599"/>
            <a:ext cx="4581525" cy="1647825"/>
          </a:xfrm>
          <a:prstGeom prst="rect">
            <a:avLst/>
          </a:prstGeom>
          <a:effectLst>
            <a:glow rad="228600">
              <a:schemeClr val="tx1">
                <a:alpha val="40000"/>
              </a:schemeClr>
            </a:glow>
          </a:effectLst>
        </p:spPr>
      </p:pic>
      <p:sp>
        <p:nvSpPr>
          <p:cNvPr id="26" name="CuadroTexto 25">
            <a:extLst>
              <a:ext uri="{FF2B5EF4-FFF2-40B4-BE49-F238E27FC236}">
                <a16:creationId xmlns:a16="http://schemas.microsoft.com/office/drawing/2014/main" id="{2C1C527C-C164-4573-A4B2-095C4B140D95}"/>
              </a:ext>
            </a:extLst>
          </p:cNvPr>
          <p:cNvSpPr txBox="1"/>
          <p:nvPr/>
        </p:nvSpPr>
        <p:spPr>
          <a:xfrm>
            <a:off x="5856732" y="6329239"/>
            <a:ext cx="3058668" cy="246221"/>
          </a:xfrm>
          <a:prstGeom prst="rect">
            <a:avLst/>
          </a:prstGeom>
          <a:noFill/>
        </p:spPr>
        <p:txBody>
          <a:bodyPr wrap="square">
            <a:spAutoFit/>
          </a:bodyPr>
          <a:lstStyle/>
          <a:p>
            <a:r>
              <a:rPr lang="es-CO" sz="1000" dirty="0">
                <a:solidFill>
                  <a:srgbClr val="FFFF00"/>
                </a:solidFill>
                <a:latin typeface="Grotesque" panose="020B0504020202020204" pitchFamily="34" charset="0"/>
              </a:rPr>
              <a:t>https://www.bbc.com/mundo/noticias-52861246</a:t>
            </a:r>
          </a:p>
        </p:txBody>
      </p:sp>
      <p:pic>
        <p:nvPicPr>
          <p:cNvPr id="28" name="Imagen 27">
            <a:extLst>
              <a:ext uri="{FF2B5EF4-FFF2-40B4-BE49-F238E27FC236}">
                <a16:creationId xmlns:a16="http://schemas.microsoft.com/office/drawing/2014/main" id="{68998098-2BF4-4E55-94FA-CD76713391D0}"/>
              </a:ext>
            </a:extLst>
          </p:cNvPr>
          <p:cNvPicPr>
            <a:picLocks noChangeAspect="1"/>
          </p:cNvPicPr>
          <p:nvPr/>
        </p:nvPicPr>
        <p:blipFill>
          <a:blip r:embed="rId8"/>
          <a:stretch>
            <a:fillRect/>
          </a:stretch>
        </p:blipFill>
        <p:spPr>
          <a:xfrm>
            <a:off x="7024497" y="2387433"/>
            <a:ext cx="4443603" cy="905613"/>
          </a:xfrm>
          <a:prstGeom prst="rect">
            <a:avLst/>
          </a:prstGeom>
          <a:effectLst>
            <a:glow rad="228600">
              <a:schemeClr val="tx1">
                <a:alpha val="40000"/>
              </a:schemeClr>
            </a:glow>
          </a:effectLst>
        </p:spPr>
      </p:pic>
      <p:sp>
        <p:nvSpPr>
          <p:cNvPr id="30" name="CuadroTexto 29">
            <a:extLst>
              <a:ext uri="{FF2B5EF4-FFF2-40B4-BE49-F238E27FC236}">
                <a16:creationId xmlns:a16="http://schemas.microsoft.com/office/drawing/2014/main" id="{01726DE1-7AAF-49C1-A4F1-2764A3561695}"/>
              </a:ext>
            </a:extLst>
          </p:cNvPr>
          <p:cNvSpPr txBox="1"/>
          <p:nvPr/>
        </p:nvSpPr>
        <p:spPr>
          <a:xfrm>
            <a:off x="7024497" y="3364900"/>
            <a:ext cx="4698300" cy="400110"/>
          </a:xfrm>
          <a:prstGeom prst="rect">
            <a:avLst/>
          </a:prstGeom>
          <a:noFill/>
        </p:spPr>
        <p:txBody>
          <a:bodyPr wrap="square">
            <a:spAutoFit/>
          </a:bodyPr>
          <a:lstStyle/>
          <a:p>
            <a:r>
              <a:rPr lang="es-CO" sz="1000" dirty="0">
                <a:solidFill>
                  <a:srgbClr val="FFFF00"/>
                </a:solidFill>
                <a:latin typeface="Grotesque" panose="020B0504020202020204" pitchFamily="34" charset="0"/>
              </a:rPr>
              <a:t>https://www.welivesecurity.com/la-es/2020/02/03/descubren-script-minar-criptomonedas-imagen-kobe-bryant/</a:t>
            </a:r>
          </a:p>
        </p:txBody>
      </p:sp>
    </p:spTree>
    <p:extLst>
      <p:ext uri="{BB962C8B-B14F-4D97-AF65-F5344CB8AC3E}">
        <p14:creationId xmlns:p14="http://schemas.microsoft.com/office/powerpoint/2010/main" val="2010724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EBB1D0C-E4EA-494B-BAB7-BA181D73555E}"/>
              </a:ext>
            </a:extLst>
          </p:cNvPr>
          <p:cNvSpPr>
            <a:spLocks noGrp="1"/>
          </p:cNvSpPr>
          <p:nvPr>
            <p:ph type="sldNum" sz="quarter" idx="12"/>
          </p:nvPr>
        </p:nvSpPr>
        <p:spPr/>
        <p:txBody>
          <a:bodyPr/>
          <a:lstStyle/>
          <a:p>
            <a:fld id="{686F1EC4-E6AC-4C4E-87EF-1D1F5F80E684}" type="slidenum">
              <a:rPr lang="es-CO" smtClean="0"/>
              <a:t>11</a:t>
            </a:fld>
            <a:endParaRPr lang="es-CO"/>
          </a:p>
        </p:txBody>
      </p:sp>
      <p:pic>
        <p:nvPicPr>
          <p:cNvPr id="3" name="Imagen 2" descr="Interfaz de usuario gráfica&#10;&#10;Descripción generada automáticamente con confianza media">
            <a:extLst>
              <a:ext uri="{FF2B5EF4-FFF2-40B4-BE49-F238E27FC236}">
                <a16:creationId xmlns:a16="http://schemas.microsoft.com/office/drawing/2014/main" id="{AC5F7987-73C6-49D5-8796-2ED13262925A}"/>
              </a:ext>
            </a:extLst>
          </p:cNvPr>
          <p:cNvPicPr>
            <a:picLocks noChangeAspect="1"/>
          </p:cNvPicPr>
          <p:nvPr/>
        </p:nvPicPr>
        <p:blipFill rotWithShape="1">
          <a:blip r:embed="rId3">
            <a:extLst>
              <a:ext uri="{28A0092B-C50C-407E-A947-70E740481C1C}">
                <a14:useLocalDpi xmlns:a14="http://schemas.microsoft.com/office/drawing/2010/main" val="0"/>
              </a:ext>
            </a:extLst>
          </a:blip>
          <a:srcRect t="18338" r="41776"/>
          <a:stretch/>
        </p:blipFill>
        <p:spPr>
          <a:xfrm>
            <a:off x="6735522" y="3597442"/>
            <a:ext cx="4911815" cy="2791328"/>
          </a:xfrm>
          <a:prstGeom prst="rect">
            <a:avLst/>
          </a:prstGeom>
        </p:spPr>
      </p:pic>
      <p:sp>
        <p:nvSpPr>
          <p:cNvPr id="4" name="CuadroTexto 3">
            <a:extLst>
              <a:ext uri="{FF2B5EF4-FFF2-40B4-BE49-F238E27FC236}">
                <a16:creationId xmlns:a16="http://schemas.microsoft.com/office/drawing/2014/main" id="{C42B631C-1879-432D-BAD3-AE13580E53B8}"/>
              </a:ext>
            </a:extLst>
          </p:cNvPr>
          <p:cNvSpPr txBox="1"/>
          <p:nvPr/>
        </p:nvSpPr>
        <p:spPr>
          <a:xfrm>
            <a:off x="305364" y="449001"/>
            <a:ext cx="3935758" cy="707886"/>
          </a:xfrm>
          <a:prstGeom prst="rect">
            <a:avLst/>
          </a:prstGeom>
          <a:noFill/>
        </p:spPr>
        <p:txBody>
          <a:bodyPr wrap="square" rtlCol="0">
            <a:spAutoFit/>
          </a:bodyPr>
          <a:lstStyle/>
          <a:p>
            <a:pPr algn="ctr"/>
            <a:r>
              <a:rPr lang="es-CO" sz="4000" b="1" dirty="0">
                <a:solidFill>
                  <a:srgbClr val="FFFF00"/>
                </a:solidFill>
                <a:latin typeface="Grotesque" panose="020B0504020202020204" pitchFamily="34" charset="0"/>
              </a:rPr>
              <a:t>Justificación</a:t>
            </a:r>
          </a:p>
        </p:txBody>
      </p:sp>
      <p:pic>
        <p:nvPicPr>
          <p:cNvPr id="14" name="Imagen 13" descr="Interfaz de usuario gráfica&#10;&#10;Descripción generada automáticamente">
            <a:extLst>
              <a:ext uri="{FF2B5EF4-FFF2-40B4-BE49-F238E27FC236}">
                <a16:creationId xmlns:a16="http://schemas.microsoft.com/office/drawing/2014/main" id="{5E5413B6-80A1-4A03-B5BE-0D968E2CFD83}"/>
              </a:ext>
            </a:extLst>
          </p:cNvPr>
          <p:cNvPicPr>
            <a:picLocks noChangeAspect="1"/>
          </p:cNvPicPr>
          <p:nvPr/>
        </p:nvPicPr>
        <p:blipFill rotWithShape="1">
          <a:blip r:embed="rId4">
            <a:extLst>
              <a:ext uri="{28A0092B-C50C-407E-A947-70E740481C1C}">
                <a14:useLocalDpi xmlns:a14="http://schemas.microsoft.com/office/drawing/2010/main" val="0"/>
              </a:ext>
            </a:extLst>
          </a:blip>
          <a:srcRect l="22613" r="33389" b="78947"/>
          <a:stretch/>
        </p:blipFill>
        <p:spPr>
          <a:xfrm>
            <a:off x="5574404" y="365629"/>
            <a:ext cx="6489841" cy="2791328"/>
          </a:xfrm>
          <a:prstGeom prst="rect">
            <a:avLst/>
          </a:prstGeom>
        </p:spPr>
      </p:pic>
      <p:sp>
        <p:nvSpPr>
          <p:cNvPr id="15" name="CuadroTexto 14">
            <a:extLst>
              <a:ext uri="{FF2B5EF4-FFF2-40B4-BE49-F238E27FC236}">
                <a16:creationId xmlns:a16="http://schemas.microsoft.com/office/drawing/2014/main" id="{275C2DD3-8F20-4E92-8824-3E24C6DE7BF1}"/>
              </a:ext>
            </a:extLst>
          </p:cNvPr>
          <p:cNvSpPr txBox="1"/>
          <p:nvPr/>
        </p:nvSpPr>
        <p:spPr>
          <a:xfrm>
            <a:off x="305364" y="1761293"/>
            <a:ext cx="5266591" cy="3370666"/>
          </a:xfrm>
          <a:prstGeom prst="rect">
            <a:avLst/>
          </a:prstGeom>
          <a:noFill/>
        </p:spPr>
        <p:txBody>
          <a:bodyPr wrap="square" rtlCol="0">
            <a:spAutoFit/>
          </a:bodyPr>
          <a:lstStyle/>
          <a:p>
            <a:pPr algn="just">
              <a:lnSpc>
                <a:spcPct val="150000"/>
              </a:lnSpc>
            </a:pPr>
            <a:r>
              <a:rPr lang="es-CO" dirty="0">
                <a:latin typeface="Arial" panose="020B0604020202020204" pitchFamily="34" charset="0"/>
                <a:cs typeface="Arial" panose="020B0604020202020204" pitchFamily="34" charset="0"/>
              </a:rPr>
              <a:t>La mayoría de mineros aplican técnicas de </a:t>
            </a:r>
            <a:r>
              <a:rPr lang="es-CO" i="1" dirty="0">
                <a:latin typeface="Arial" panose="020B0604020202020204" pitchFamily="34" charset="0"/>
                <a:cs typeface="Arial" panose="020B0604020202020204" pitchFamily="34" charset="0"/>
              </a:rPr>
              <a:t>living off </a:t>
            </a:r>
            <a:r>
              <a:rPr lang="es-CO" i="1" dirty="0" err="1">
                <a:latin typeface="Arial" panose="020B0604020202020204" pitchFamily="34" charset="0"/>
                <a:cs typeface="Arial" panose="020B0604020202020204" pitchFamily="34" charset="0"/>
              </a:rPr>
              <a:t>the</a:t>
            </a:r>
            <a:r>
              <a:rPr lang="es-CO" i="1" dirty="0">
                <a:latin typeface="Arial" panose="020B0604020202020204" pitchFamily="34" charset="0"/>
                <a:cs typeface="Arial" panose="020B0604020202020204" pitchFamily="34" charset="0"/>
              </a:rPr>
              <a:t> </a:t>
            </a:r>
            <a:r>
              <a:rPr lang="es-CO" i="1" dirty="0" err="1">
                <a:latin typeface="Arial" panose="020B0604020202020204" pitchFamily="34" charset="0"/>
                <a:cs typeface="Arial" panose="020B0604020202020204" pitchFamily="34" charset="0"/>
              </a:rPr>
              <a:t>land</a:t>
            </a:r>
            <a:r>
              <a:rPr lang="es-CO" i="1" dirty="0">
                <a:latin typeface="Arial" panose="020B0604020202020204" pitchFamily="34" charset="0"/>
                <a:cs typeface="Arial" panose="020B0604020202020204" pitchFamily="34" charset="0"/>
              </a:rPr>
              <a:t>, </a:t>
            </a:r>
            <a:r>
              <a:rPr lang="es-CO" dirty="0">
                <a:latin typeface="Arial" panose="020B0604020202020204" pitchFamily="34" charset="0"/>
                <a:cs typeface="Arial" panose="020B0604020202020204" pitchFamily="34" charset="0"/>
              </a:rPr>
              <a:t>por lo tanto no es factible encontrar una firma asociada al malware.  </a:t>
            </a:r>
          </a:p>
          <a:p>
            <a:pPr algn="just">
              <a:lnSpc>
                <a:spcPct val="150000"/>
              </a:lnSpc>
            </a:pPr>
            <a:endParaRPr lang="es-CO" dirty="0">
              <a:latin typeface="Arial" panose="020B0604020202020204" pitchFamily="34" charset="0"/>
              <a:cs typeface="Arial" panose="020B0604020202020204" pitchFamily="34" charset="0"/>
            </a:endParaRPr>
          </a:p>
          <a:p>
            <a:pPr algn="just">
              <a:lnSpc>
                <a:spcPct val="150000"/>
              </a:lnSpc>
            </a:pPr>
            <a:r>
              <a:rPr lang="es-CO" dirty="0">
                <a:latin typeface="Arial" panose="020B0604020202020204" pitchFamily="34" charset="0"/>
                <a:cs typeface="Arial" panose="020B0604020202020204" pitchFamily="34" charset="0"/>
              </a:rPr>
              <a:t>Se puede encontrar patrones por medio del tráfico de red, aplicando técnicas de ciencia de datos para automatizar el proceso, debido al gran flujo de datos </a:t>
            </a:r>
          </a:p>
        </p:txBody>
      </p:sp>
      <p:sp>
        <p:nvSpPr>
          <p:cNvPr id="6" name="Rectángulo 5">
            <a:extLst>
              <a:ext uri="{FF2B5EF4-FFF2-40B4-BE49-F238E27FC236}">
                <a16:creationId xmlns:a16="http://schemas.microsoft.com/office/drawing/2014/main" id="{B5B93584-46CA-4E8C-B924-5763C62724FC}"/>
              </a:ext>
            </a:extLst>
          </p:cNvPr>
          <p:cNvSpPr/>
          <p:nvPr/>
        </p:nvSpPr>
        <p:spPr>
          <a:xfrm>
            <a:off x="6620047" y="4312693"/>
            <a:ext cx="3893965" cy="217967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noFill/>
            </a:endParaRPr>
          </a:p>
        </p:txBody>
      </p:sp>
      <p:cxnSp>
        <p:nvCxnSpPr>
          <p:cNvPr id="8" name="Conector recto 7">
            <a:extLst>
              <a:ext uri="{FF2B5EF4-FFF2-40B4-BE49-F238E27FC236}">
                <a16:creationId xmlns:a16="http://schemas.microsoft.com/office/drawing/2014/main" id="{4417C944-661E-4045-9301-1F157D902BEB}"/>
              </a:ext>
            </a:extLst>
          </p:cNvPr>
          <p:cNvCxnSpPr>
            <a:cxnSpLocks/>
          </p:cNvCxnSpPr>
          <p:nvPr/>
        </p:nvCxnSpPr>
        <p:spPr>
          <a:xfrm>
            <a:off x="7411086" y="2545307"/>
            <a:ext cx="0" cy="17673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439BC42D-BCF3-41F2-A623-0B402E7BD1C5}"/>
              </a:ext>
            </a:extLst>
          </p:cNvPr>
          <p:cNvCxnSpPr>
            <a:cxnSpLocks/>
          </p:cNvCxnSpPr>
          <p:nvPr/>
        </p:nvCxnSpPr>
        <p:spPr>
          <a:xfrm flipH="1" flipV="1">
            <a:off x="6223380" y="2183642"/>
            <a:ext cx="1187706" cy="361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601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904C1AD-EC7E-4EA5-8057-EE5D139A8543}"/>
              </a:ext>
            </a:extLst>
          </p:cNvPr>
          <p:cNvSpPr>
            <a:spLocks noGrp="1"/>
          </p:cNvSpPr>
          <p:nvPr>
            <p:ph type="sldNum" sz="quarter" idx="12"/>
          </p:nvPr>
        </p:nvSpPr>
        <p:spPr/>
        <p:txBody>
          <a:bodyPr/>
          <a:lstStyle/>
          <a:p>
            <a:fld id="{686F1EC4-E6AC-4C4E-87EF-1D1F5F80E684}" type="slidenum">
              <a:rPr lang="es-CO" smtClean="0"/>
              <a:t>12</a:t>
            </a:fld>
            <a:endParaRPr lang="es-CO"/>
          </a:p>
        </p:txBody>
      </p:sp>
      <p:sp>
        <p:nvSpPr>
          <p:cNvPr id="4" name="CuadroTexto 3">
            <a:extLst>
              <a:ext uri="{FF2B5EF4-FFF2-40B4-BE49-F238E27FC236}">
                <a16:creationId xmlns:a16="http://schemas.microsoft.com/office/drawing/2014/main" id="{000CDD86-46BC-426D-8C8E-98E6F9EE4F6C}"/>
              </a:ext>
            </a:extLst>
          </p:cNvPr>
          <p:cNvSpPr txBox="1"/>
          <p:nvPr/>
        </p:nvSpPr>
        <p:spPr>
          <a:xfrm>
            <a:off x="1245366" y="1834999"/>
            <a:ext cx="9819813" cy="1477328"/>
          </a:xfrm>
          <a:prstGeom prst="rect">
            <a:avLst/>
          </a:prstGeom>
          <a:noFill/>
        </p:spPr>
        <p:txBody>
          <a:bodyPr wrap="square">
            <a:spAutoFit/>
          </a:bodyPr>
          <a:lstStyle/>
          <a:p>
            <a:r>
              <a:rPr lang="es-CO" sz="3000" dirty="0">
                <a:latin typeface="Arial" panose="020B0604020202020204" pitchFamily="34" charset="0"/>
                <a:cs typeface="Arial" panose="020B0604020202020204" pitchFamily="34" charset="0"/>
              </a:rPr>
              <a:t>Desarrollar un modelo </a:t>
            </a:r>
            <a:r>
              <a:rPr lang="es-CO" sz="3000" i="1" dirty="0">
                <a:latin typeface="Arial" panose="020B0604020202020204" pitchFamily="34" charset="0"/>
                <a:cs typeface="Arial" panose="020B0604020202020204" pitchFamily="34" charset="0"/>
              </a:rPr>
              <a:t>machine learning </a:t>
            </a:r>
            <a:r>
              <a:rPr lang="es-CO" sz="3000" dirty="0">
                <a:latin typeface="Arial" panose="020B0604020202020204" pitchFamily="34" charset="0"/>
                <a:cs typeface="Arial" panose="020B0604020202020204" pitchFamily="34" charset="0"/>
              </a:rPr>
              <a:t>que tenga la capacidad para detectar actividad de  cryptojacking a través de registros de red.</a:t>
            </a:r>
          </a:p>
        </p:txBody>
      </p:sp>
      <p:sp>
        <p:nvSpPr>
          <p:cNvPr id="5" name="CuadroTexto 4">
            <a:extLst>
              <a:ext uri="{FF2B5EF4-FFF2-40B4-BE49-F238E27FC236}">
                <a16:creationId xmlns:a16="http://schemas.microsoft.com/office/drawing/2014/main" id="{33869F00-AA80-49EE-9409-7543542FF33D}"/>
              </a:ext>
            </a:extLst>
          </p:cNvPr>
          <p:cNvSpPr txBox="1"/>
          <p:nvPr/>
        </p:nvSpPr>
        <p:spPr>
          <a:xfrm>
            <a:off x="1245366" y="949737"/>
            <a:ext cx="4465321" cy="707886"/>
          </a:xfrm>
          <a:prstGeom prst="rect">
            <a:avLst/>
          </a:prstGeom>
          <a:noFill/>
        </p:spPr>
        <p:txBody>
          <a:bodyPr wrap="square" rtlCol="0">
            <a:spAutoFit/>
          </a:bodyPr>
          <a:lstStyle/>
          <a:p>
            <a:pPr algn="ctr"/>
            <a:r>
              <a:rPr lang="es-CO" sz="4000" b="1" dirty="0">
                <a:solidFill>
                  <a:srgbClr val="FFFF00"/>
                </a:solidFill>
                <a:latin typeface="Grotesque" panose="020B0504020202020204" pitchFamily="34" charset="0"/>
              </a:rPr>
              <a:t>Objetivo general</a:t>
            </a:r>
          </a:p>
        </p:txBody>
      </p:sp>
    </p:spTree>
    <p:extLst>
      <p:ext uri="{BB962C8B-B14F-4D97-AF65-F5344CB8AC3E}">
        <p14:creationId xmlns:p14="http://schemas.microsoft.com/office/powerpoint/2010/main" val="2546354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F379159-6D57-4C2E-9A9A-0ABF445C23F2}"/>
              </a:ext>
            </a:extLst>
          </p:cNvPr>
          <p:cNvSpPr>
            <a:spLocks noGrp="1"/>
          </p:cNvSpPr>
          <p:nvPr>
            <p:ph type="sldNum" sz="quarter" idx="12"/>
          </p:nvPr>
        </p:nvSpPr>
        <p:spPr/>
        <p:txBody>
          <a:bodyPr/>
          <a:lstStyle/>
          <a:p>
            <a:fld id="{686F1EC4-E6AC-4C4E-87EF-1D1F5F80E684}" type="slidenum">
              <a:rPr lang="es-CO" smtClean="0"/>
              <a:t>13</a:t>
            </a:fld>
            <a:endParaRPr lang="es-CO"/>
          </a:p>
        </p:txBody>
      </p:sp>
      <p:sp>
        <p:nvSpPr>
          <p:cNvPr id="4" name="CuadroTexto 3">
            <a:extLst>
              <a:ext uri="{FF2B5EF4-FFF2-40B4-BE49-F238E27FC236}">
                <a16:creationId xmlns:a16="http://schemas.microsoft.com/office/drawing/2014/main" id="{09D2D210-36AC-4658-9975-91A5CDC6B174}"/>
              </a:ext>
            </a:extLst>
          </p:cNvPr>
          <p:cNvSpPr txBox="1"/>
          <p:nvPr/>
        </p:nvSpPr>
        <p:spPr>
          <a:xfrm>
            <a:off x="1200211" y="1478682"/>
            <a:ext cx="9086789" cy="4708981"/>
          </a:xfrm>
          <a:prstGeom prst="rect">
            <a:avLst/>
          </a:prstGeom>
          <a:noFill/>
        </p:spPr>
        <p:txBody>
          <a:bodyPr wrap="square">
            <a:spAutoFit/>
          </a:bodyPr>
          <a:lstStyle/>
          <a:p>
            <a:pPr marL="342900" indent="-342900">
              <a:buFont typeface="+mj-lt"/>
              <a:buAutoNum type="arabicPeriod"/>
            </a:pPr>
            <a:r>
              <a:rPr lang="es-CO" sz="2500" dirty="0">
                <a:latin typeface="Arial" panose="020B0604020202020204" pitchFamily="34" charset="0"/>
                <a:cs typeface="Arial" panose="020B0604020202020204" pitchFamily="34" charset="0"/>
              </a:rPr>
              <a:t>Encontrar algún patrón en el tráfico minero</a:t>
            </a:r>
          </a:p>
          <a:p>
            <a:pPr marL="342900" indent="-342900">
              <a:buFont typeface="+mj-lt"/>
              <a:buAutoNum type="arabicPeriod"/>
            </a:pPr>
            <a:endParaRPr lang="es-CO" sz="2500" dirty="0">
              <a:latin typeface="Arial" panose="020B0604020202020204" pitchFamily="34" charset="0"/>
              <a:cs typeface="Arial" panose="020B0604020202020204" pitchFamily="34" charset="0"/>
            </a:endParaRPr>
          </a:p>
          <a:p>
            <a:pPr marL="342900" indent="-342900">
              <a:buFont typeface="+mj-lt"/>
              <a:buAutoNum type="arabicPeriod"/>
            </a:pPr>
            <a:r>
              <a:rPr lang="es-CO" sz="2500" dirty="0">
                <a:latin typeface="Arial" panose="020B0604020202020204" pitchFamily="34" charset="0"/>
                <a:cs typeface="Arial" panose="020B0604020202020204" pitchFamily="34" charset="0"/>
              </a:rPr>
              <a:t>Evaluar cuatro modelos de clasificación que tengan la capacidad de predecir actividad minera.        </a:t>
            </a:r>
          </a:p>
          <a:p>
            <a:pPr marL="342900" indent="-342900">
              <a:buFont typeface="+mj-lt"/>
              <a:buAutoNum type="arabicPeriod"/>
            </a:pPr>
            <a:endParaRPr lang="es-CO" sz="2500" dirty="0">
              <a:latin typeface="Arial" panose="020B0604020202020204" pitchFamily="34" charset="0"/>
              <a:cs typeface="Arial" panose="020B0604020202020204" pitchFamily="34" charset="0"/>
            </a:endParaRPr>
          </a:p>
          <a:p>
            <a:pPr marL="342900" indent="-342900">
              <a:buFont typeface="+mj-lt"/>
              <a:buAutoNum type="arabicPeriod"/>
            </a:pPr>
            <a:r>
              <a:rPr lang="es-CO" sz="2500" dirty="0">
                <a:latin typeface="Arial" panose="020B0604020202020204" pitchFamily="34" charset="0"/>
                <a:cs typeface="Arial" panose="020B0604020202020204" pitchFamily="34" charset="0"/>
              </a:rPr>
              <a:t>Crear un dataset de </a:t>
            </a:r>
            <a:r>
              <a:rPr lang="es-CO" sz="2500" dirty="0" err="1">
                <a:latin typeface="Arial" panose="020B0604020202020204" pitchFamily="34" charset="0"/>
                <a:cs typeface="Arial" panose="020B0604020202020204" pitchFamily="34" charset="0"/>
              </a:rPr>
              <a:t>pcaps</a:t>
            </a:r>
            <a:r>
              <a:rPr lang="es-CO" sz="2500" dirty="0">
                <a:latin typeface="Arial" panose="020B0604020202020204" pitchFamily="34" charset="0"/>
                <a:cs typeface="Arial" panose="020B0604020202020204" pitchFamily="34" charset="0"/>
              </a:rPr>
              <a:t> de tráfico de cryptojacking</a:t>
            </a:r>
          </a:p>
          <a:p>
            <a:pPr marL="342900" indent="-342900">
              <a:buFont typeface="+mj-lt"/>
              <a:buAutoNum type="arabicPeriod"/>
            </a:pPr>
            <a:endParaRPr lang="es-CO" sz="2500" dirty="0">
              <a:latin typeface="Arial" panose="020B0604020202020204" pitchFamily="34" charset="0"/>
              <a:cs typeface="Arial" panose="020B0604020202020204" pitchFamily="34" charset="0"/>
            </a:endParaRPr>
          </a:p>
          <a:p>
            <a:pPr marL="342900" indent="-342900">
              <a:buFont typeface="+mj-lt"/>
              <a:buAutoNum type="arabicPeriod"/>
            </a:pPr>
            <a:r>
              <a:rPr lang="es-CO" sz="2500" dirty="0">
                <a:latin typeface="Arial" panose="020B0604020202020204" pitchFamily="34" charset="0"/>
                <a:cs typeface="Arial" panose="020B0604020202020204" pitchFamily="34" charset="0"/>
              </a:rPr>
              <a:t>Crear un dataset de ventanas de tiempo de actividad de cryptojacking.    </a:t>
            </a:r>
          </a:p>
          <a:p>
            <a:pPr marL="342900" indent="-342900">
              <a:buFont typeface="+mj-lt"/>
              <a:buAutoNum type="arabicPeriod"/>
            </a:pPr>
            <a:endParaRPr lang="es-CO" sz="2500" dirty="0">
              <a:latin typeface="Arial" panose="020B0604020202020204" pitchFamily="34" charset="0"/>
              <a:cs typeface="Arial" panose="020B0604020202020204" pitchFamily="34" charset="0"/>
            </a:endParaRPr>
          </a:p>
          <a:p>
            <a:pPr marL="342900" indent="-342900">
              <a:buFont typeface="+mj-lt"/>
              <a:buAutoNum type="arabicPeriod"/>
            </a:pPr>
            <a:r>
              <a:rPr lang="es-CO" sz="2500" dirty="0">
                <a:latin typeface="Arial" panose="020B0604020202020204" pitchFamily="34" charset="0"/>
                <a:cs typeface="Arial" panose="020B0604020202020204" pitchFamily="34" charset="0"/>
              </a:rPr>
              <a:t>Hacer un análisis exploratorio básico de variables de hardware con actividad minera y normal.</a:t>
            </a:r>
          </a:p>
        </p:txBody>
      </p:sp>
      <p:sp>
        <p:nvSpPr>
          <p:cNvPr id="5" name="CuadroTexto 4">
            <a:extLst>
              <a:ext uri="{FF2B5EF4-FFF2-40B4-BE49-F238E27FC236}">
                <a16:creationId xmlns:a16="http://schemas.microsoft.com/office/drawing/2014/main" id="{F0AC914C-A0E0-4A98-A523-40B886B59241}"/>
              </a:ext>
            </a:extLst>
          </p:cNvPr>
          <p:cNvSpPr txBox="1"/>
          <p:nvPr/>
        </p:nvSpPr>
        <p:spPr>
          <a:xfrm>
            <a:off x="1200211" y="670337"/>
            <a:ext cx="5753746" cy="707886"/>
          </a:xfrm>
          <a:prstGeom prst="rect">
            <a:avLst/>
          </a:prstGeom>
          <a:noFill/>
        </p:spPr>
        <p:txBody>
          <a:bodyPr wrap="square" rtlCol="0">
            <a:spAutoFit/>
          </a:bodyPr>
          <a:lstStyle/>
          <a:p>
            <a:pPr algn="ctr"/>
            <a:r>
              <a:rPr lang="es-CO" sz="4000" b="1" dirty="0">
                <a:solidFill>
                  <a:srgbClr val="FFFF00"/>
                </a:solidFill>
                <a:latin typeface="Grotesque" panose="020B0504020202020204" pitchFamily="34" charset="0"/>
              </a:rPr>
              <a:t>Objetivo específicos</a:t>
            </a:r>
          </a:p>
        </p:txBody>
      </p:sp>
    </p:spTree>
    <p:extLst>
      <p:ext uri="{BB962C8B-B14F-4D97-AF65-F5344CB8AC3E}">
        <p14:creationId xmlns:p14="http://schemas.microsoft.com/office/powerpoint/2010/main" val="1343521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4FF4D474-EB06-4A51-9012-0949169ECFBD}"/>
              </a:ext>
            </a:extLst>
          </p:cNvPr>
          <p:cNvSpPr>
            <a:spLocks noGrp="1"/>
          </p:cNvSpPr>
          <p:nvPr>
            <p:ph type="sldNum" sz="quarter" idx="12"/>
          </p:nvPr>
        </p:nvSpPr>
        <p:spPr/>
        <p:txBody>
          <a:bodyPr/>
          <a:lstStyle/>
          <a:p>
            <a:fld id="{686F1EC4-E6AC-4C4E-87EF-1D1F5F80E684}" type="slidenum">
              <a:rPr lang="es-CO" smtClean="0"/>
              <a:t>14</a:t>
            </a:fld>
            <a:endParaRPr lang="es-CO"/>
          </a:p>
        </p:txBody>
      </p:sp>
      <p:graphicFrame>
        <p:nvGraphicFramePr>
          <p:cNvPr id="3" name="Diagrama 2">
            <a:extLst>
              <a:ext uri="{FF2B5EF4-FFF2-40B4-BE49-F238E27FC236}">
                <a16:creationId xmlns:a16="http://schemas.microsoft.com/office/drawing/2014/main" id="{D3EAD86A-ECA0-4BAB-AF8E-FB3A987CBEAE}"/>
              </a:ext>
            </a:extLst>
          </p:cNvPr>
          <p:cNvGraphicFramePr/>
          <p:nvPr>
            <p:extLst>
              <p:ext uri="{D42A27DB-BD31-4B8C-83A1-F6EECF244321}">
                <p14:modId xmlns:p14="http://schemas.microsoft.com/office/powerpoint/2010/main" val="3267272799"/>
              </p:ext>
            </p:extLst>
          </p:nvPr>
        </p:nvGraphicFramePr>
        <p:xfrm>
          <a:off x="3603692" y="46460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uadroTexto 3">
            <a:extLst>
              <a:ext uri="{FF2B5EF4-FFF2-40B4-BE49-F238E27FC236}">
                <a16:creationId xmlns:a16="http://schemas.microsoft.com/office/drawing/2014/main" id="{17F6CEF2-2FEA-412B-B17E-301BF2F18501}"/>
              </a:ext>
            </a:extLst>
          </p:cNvPr>
          <p:cNvSpPr txBox="1"/>
          <p:nvPr/>
        </p:nvSpPr>
        <p:spPr>
          <a:xfrm>
            <a:off x="575300" y="2310063"/>
            <a:ext cx="2552910" cy="1323439"/>
          </a:xfrm>
          <a:prstGeom prst="rect">
            <a:avLst/>
          </a:prstGeom>
          <a:noFill/>
        </p:spPr>
        <p:txBody>
          <a:bodyPr wrap="square" rtlCol="0">
            <a:spAutoFit/>
          </a:bodyPr>
          <a:lstStyle/>
          <a:p>
            <a:pPr algn="ctr"/>
            <a:r>
              <a:rPr lang="es-CO" sz="4000" b="1" dirty="0">
                <a:solidFill>
                  <a:srgbClr val="FFFF00"/>
                </a:solidFill>
                <a:latin typeface="Grotesque" panose="020B0504020202020204" pitchFamily="34" charset="0"/>
              </a:rPr>
              <a:t>Estado del arte</a:t>
            </a:r>
          </a:p>
        </p:txBody>
      </p:sp>
    </p:spTree>
    <p:extLst>
      <p:ext uri="{BB962C8B-B14F-4D97-AF65-F5344CB8AC3E}">
        <p14:creationId xmlns:p14="http://schemas.microsoft.com/office/powerpoint/2010/main" val="1204723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2B846430-B4D9-4A45-BF27-6B794188C035}"/>
              </a:ext>
            </a:extLst>
          </p:cNvPr>
          <p:cNvSpPr>
            <a:spLocks noGrp="1"/>
          </p:cNvSpPr>
          <p:nvPr>
            <p:ph type="sldNum" sz="quarter" idx="12"/>
          </p:nvPr>
        </p:nvSpPr>
        <p:spPr/>
        <p:txBody>
          <a:bodyPr/>
          <a:lstStyle/>
          <a:p>
            <a:fld id="{686F1EC4-E6AC-4C4E-87EF-1D1F5F80E684}" type="slidenum">
              <a:rPr lang="es-CO" smtClean="0"/>
              <a:t>15</a:t>
            </a:fld>
            <a:endParaRPr lang="es-CO"/>
          </a:p>
        </p:txBody>
      </p:sp>
      <p:graphicFrame>
        <p:nvGraphicFramePr>
          <p:cNvPr id="3" name="Tabla 4">
            <a:extLst>
              <a:ext uri="{FF2B5EF4-FFF2-40B4-BE49-F238E27FC236}">
                <a16:creationId xmlns:a16="http://schemas.microsoft.com/office/drawing/2014/main" id="{388B669D-D0FE-4537-A043-0CC3FB6A116B}"/>
              </a:ext>
            </a:extLst>
          </p:cNvPr>
          <p:cNvGraphicFramePr>
            <a:graphicFrameLocks noGrp="1"/>
          </p:cNvGraphicFramePr>
          <p:nvPr>
            <p:extLst>
              <p:ext uri="{D42A27DB-BD31-4B8C-83A1-F6EECF244321}">
                <p14:modId xmlns:p14="http://schemas.microsoft.com/office/powerpoint/2010/main" val="1685971416"/>
              </p:ext>
            </p:extLst>
          </p:nvPr>
        </p:nvGraphicFramePr>
        <p:xfrm>
          <a:off x="3045459" y="1589239"/>
          <a:ext cx="6101081" cy="2814319"/>
        </p:xfrm>
        <a:graphic>
          <a:graphicData uri="http://schemas.openxmlformats.org/drawingml/2006/table">
            <a:tbl>
              <a:tblPr firstRow="1" bandRow="1">
                <a:tableStyleId>{5C22544A-7EE6-4342-B048-85BDC9FD1C3A}</a:tableStyleId>
              </a:tblPr>
              <a:tblGrid>
                <a:gridCol w="2815390">
                  <a:extLst>
                    <a:ext uri="{9D8B030D-6E8A-4147-A177-3AD203B41FA5}">
                      <a16:colId xmlns:a16="http://schemas.microsoft.com/office/drawing/2014/main" val="2451036024"/>
                    </a:ext>
                  </a:extLst>
                </a:gridCol>
                <a:gridCol w="717884">
                  <a:extLst>
                    <a:ext uri="{9D8B030D-6E8A-4147-A177-3AD203B41FA5}">
                      <a16:colId xmlns:a16="http://schemas.microsoft.com/office/drawing/2014/main" val="1435167609"/>
                    </a:ext>
                  </a:extLst>
                </a:gridCol>
                <a:gridCol w="641685">
                  <a:extLst>
                    <a:ext uri="{9D8B030D-6E8A-4147-A177-3AD203B41FA5}">
                      <a16:colId xmlns:a16="http://schemas.microsoft.com/office/drawing/2014/main" val="1629201713"/>
                    </a:ext>
                  </a:extLst>
                </a:gridCol>
                <a:gridCol w="685800">
                  <a:extLst>
                    <a:ext uri="{9D8B030D-6E8A-4147-A177-3AD203B41FA5}">
                      <a16:colId xmlns:a16="http://schemas.microsoft.com/office/drawing/2014/main" val="2762351061"/>
                    </a:ext>
                  </a:extLst>
                </a:gridCol>
                <a:gridCol w="625642">
                  <a:extLst>
                    <a:ext uri="{9D8B030D-6E8A-4147-A177-3AD203B41FA5}">
                      <a16:colId xmlns:a16="http://schemas.microsoft.com/office/drawing/2014/main" val="1267887216"/>
                    </a:ext>
                  </a:extLst>
                </a:gridCol>
                <a:gridCol w="614680">
                  <a:extLst>
                    <a:ext uri="{9D8B030D-6E8A-4147-A177-3AD203B41FA5}">
                      <a16:colId xmlns:a16="http://schemas.microsoft.com/office/drawing/2014/main" val="994271631"/>
                    </a:ext>
                  </a:extLst>
                </a:gridCol>
              </a:tblGrid>
              <a:tr h="397760">
                <a:tc>
                  <a:txBody>
                    <a:bodyPr/>
                    <a:lstStyle/>
                    <a:p>
                      <a:endParaRPr lang="es-CO" dirty="0"/>
                    </a:p>
                  </a:txBody>
                  <a:tcPr/>
                </a:tc>
                <a:tc>
                  <a:txBody>
                    <a:bodyPr/>
                    <a:lstStyle/>
                    <a:p>
                      <a:r>
                        <a:rPr lang="es-CO" dirty="0"/>
                        <a:t>1</a:t>
                      </a:r>
                    </a:p>
                  </a:txBody>
                  <a:tcPr/>
                </a:tc>
                <a:tc>
                  <a:txBody>
                    <a:bodyPr/>
                    <a:lstStyle/>
                    <a:p>
                      <a:r>
                        <a:rPr lang="es-CO" dirty="0"/>
                        <a:t>2</a:t>
                      </a:r>
                    </a:p>
                  </a:txBody>
                  <a:tcPr/>
                </a:tc>
                <a:tc>
                  <a:txBody>
                    <a:bodyPr/>
                    <a:lstStyle/>
                    <a:p>
                      <a:r>
                        <a:rPr lang="es-CO" dirty="0"/>
                        <a:t>3</a:t>
                      </a:r>
                    </a:p>
                  </a:txBody>
                  <a:tcPr/>
                </a:tc>
                <a:tc>
                  <a:txBody>
                    <a:bodyPr/>
                    <a:lstStyle/>
                    <a:p>
                      <a:r>
                        <a:rPr lang="es-CO" dirty="0"/>
                        <a:t>4</a:t>
                      </a:r>
                    </a:p>
                  </a:txBody>
                  <a:tcPr/>
                </a:tc>
                <a:tc>
                  <a:txBody>
                    <a:bodyPr/>
                    <a:lstStyle/>
                    <a:p>
                      <a:r>
                        <a:rPr lang="es-CO" dirty="0"/>
                        <a:t>5</a:t>
                      </a:r>
                    </a:p>
                  </a:txBody>
                  <a:tcPr/>
                </a:tc>
                <a:extLst>
                  <a:ext uri="{0D108BD9-81ED-4DB2-BD59-A6C34878D82A}">
                    <a16:rowId xmlns:a16="http://schemas.microsoft.com/office/drawing/2014/main" val="1919846252"/>
                  </a:ext>
                </a:extLst>
              </a:tr>
              <a:tr h="645711">
                <a:tc>
                  <a:txBody>
                    <a:bodyPr/>
                    <a:lstStyle/>
                    <a:p>
                      <a:r>
                        <a:rPr lang="es-CO" i="1" dirty="0"/>
                        <a:t>Machine Learning o ciencia de datos</a:t>
                      </a:r>
                    </a:p>
                  </a:txBody>
                  <a:tcPr/>
                </a:tc>
                <a:tc>
                  <a:txBody>
                    <a:bodyPr/>
                    <a:lstStyle/>
                    <a:p>
                      <a:r>
                        <a:rPr lang="es-CO" dirty="0"/>
                        <a:t>SI</a:t>
                      </a:r>
                    </a:p>
                  </a:txBody>
                  <a:tcPr/>
                </a:tc>
                <a:tc>
                  <a:txBody>
                    <a:bodyPr/>
                    <a:lstStyle/>
                    <a:p>
                      <a:r>
                        <a:rPr lang="es-CO" dirty="0"/>
                        <a:t>NO</a:t>
                      </a:r>
                    </a:p>
                  </a:txBody>
                  <a:tcPr/>
                </a:tc>
                <a:tc>
                  <a:txBody>
                    <a:bodyPr/>
                    <a:lstStyle/>
                    <a:p>
                      <a:r>
                        <a:rPr lang="es-CO" dirty="0"/>
                        <a:t>SI</a:t>
                      </a:r>
                    </a:p>
                  </a:txBody>
                  <a:tcPr/>
                </a:tc>
                <a:tc>
                  <a:txBody>
                    <a:bodyPr/>
                    <a:lstStyle/>
                    <a:p>
                      <a:r>
                        <a:rPr lang="es-CO" dirty="0"/>
                        <a:t>SI</a:t>
                      </a:r>
                    </a:p>
                  </a:txBody>
                  <a:tcPr/>
                </a:tc>
                <a:tc>
                  <a:txBody>
                    <a:bodyPr/>
                    <a:lstStyle/>
                    <a:p>
                      <a:r>
                        <a:rPr lang="es-CO" dirty="0"/>
                        <a:t>SI</a:t>
                      </a:r>
                    </a:p>
                  </a:txBody>
                  <a:tcPr/>
                </a:tc>
                <a:extLst>
                  <a:ext uri="{0D108BD9-81ED-4DB2-BD59-A6C34878D82A}">
                    <a16:rowId xmlns:a16="http://schemas.microsoft.com/office/drawing/2014/main" val="3821988850"/>
                  </a:ext>
                </a:extLst>
              </a:tr>
              <a:tr h="686544">
                <a:tc>
                  <a:txBody>
                    <a:bodyPr/>
                    <a:lstStyle/>
                    <a:p>
                      <a:r>
                        <a:rPr lang="es-CO" dirty="0"/>
                        <a:t>Características hardware</a:t>
                      </a:r>
                    </a:p>
                  </a:txBody>
                  <a:tcPr/>
                </a:tc>
                <a:tc>
                  <a:txBody>
                    <a:bodyPr/>
                    <a:lstStyle/>
                    <a:p>
                      <a:r>
                        <a:rPr lang="es-CO" dirty="0"/>
                        <a:t>NO</a:t>
                      </a:r>
                    </a:p>
                  </a:txBody>
                  <a:tcPr/>
                </a:tc>
                <a:tc>
                  <a:txBody>
                    <a:bodyPr/>
                    <a:lstStyle/>
                    <a:p>
                      <a:r>
                        <a:rPr lang="es-CO" dirty="0"/>
                        <a:t>SI</a:t>
                      </a:r>
                    </a:p>
                  </a:txBody>
                  <a:tcPr/>
                </a:tc>
                <a:tc>
                  <a:txBody>
                    <a:bodyPr/>
                    <a:lstStyle/>
                    <a:p>
                      <a:r>
                        <a:rPr lang="es-CO" dirty="0"/>
                        <a:t>SI</a:t>
                      </a:r>
                    </a:p>
                  </a:txBody>
                  <a:tcPr/>
                </a:tc>
                <a:tc>
                  <a:txBody>
                    <a:bodyPr/>
                    <a:lstStyle/>
                    <a:p>
                      <a:r>
                        <a:rPr lang="es-CO" dirty="0"/>
                        <a:t>NO</a:t>
                      </a:r>
                    </a:p>
                  </a:txBody>
                  <a:tcPr/>
                </a:tc>
                <a:tc>
                  <a:txBody>
                    <a:bodyPr/>
                    <a:lstStyle/>
                    <a:p>
                      <a:r>
                        <a:rPr lang="es-CO" dirty="0"/>
                        <a:t>SI</a:t>
                      </a:r>
                    </a:p>
                  </a:txBody>
                  <a:tcPr/>
                </a:tc>
                <a:extLst>
                  <a:ext uri="{0D108BD9-81ED-4DB2-BD59-A6C34878D82A}">
                    <a16:rowId xmlns:a16="http://schemas.microsoft.com/office/drawing/2014/main" val="1664217561"/>
                  </a:ext>
                </a:extLst>
              </a:tr>
              <a:tr h="397760">
                <a:tc>
                  <a:txBody>
                    <a:bodyPr/>
                    <a:lstStyle/>
                    <a:p>
                      <a:r>
                        <a:rPr lang="es-CO" dirty="0"/>
                        <a:t>Netflow</a:t>
                      </a:r>
                    </a:p>
                  </a:txBody>
                  <a:tcPr/>
                </a:tc>
                <a:tc>
                  <a:txBody>
                    <a:bodyPr/>
                    <a:lstStyle/>
                    <a:p>
                      <a:r>
                        <a:rPr lang="es-CO" dirty="0"/>
                        <a:t>SI</a:t>
                      </a:r>
                    </a:p>
                  </a:txBody>
                  <a:tcPr/>
                </a:tc>
                <a:tc>
                  <a:txBody>
                    <a:bodyPr/>
                    <a:lstStyle/>
                    <a:p>
                      <a:r>
                        <a:rPr lang="es-CO" dirty="0"/>
                        <a:t>NO</a:t>
                      </a:r>
                    </a:p>
                  </a:txBody>
                  <a:tcPr/>
                </a:tc>
                <a:tc>
                  <a:txBody>
                    <a:bodyPr/>
                    <a:lstStyle/>
                    <a:p>
                      <a:r>
                        <a:rPr lang="es-CO" dirty="0"/>
                        <a:t>NO</a:t>
                      </a:r>
                    </a:p>
                  </a:txBody>
                  <a:tcPr/>
                </a:tc>
                <a:tc>
                  <a:txBody>
                    <a:bodyPr/>
                    <a:lstStyle/>
                    <a:p>
                      <a:r>
                        <a:rPr lang="es-CO" dirty="0"/>
                        <a:t>SI</a:t>
                      </a:r>
                    </a:p>
                  </a:txBody>
                  <a:tcPr/>
                </a:tc>
                <a:tc>
                  <a:txBody>
                    <a:bodyPr/>
                    <a:lstStyle/>
                    <a:p>
                      <a:r>
                        <a:rPr lang="es-CO" dirty="0"/>
                        <a:t>NO</a:t>
                      </a:r>
                    </a:p>
                  </a:txBody>
                  <a:tcPr/>
                </a:tc>
                <a:extLst>
                  <a:ext uri="{0D108BD9-81ED-4DB2-BD59-A6C34878D82A}">
                    <a16:rowId xmlns:a16="http://schemas.microsoft.com/office/drawing/2014/main" val="3691864316"/>
                  </a:ext>
                </a:extLst>
              </a:tr>
              <a:tr h="68654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dirty="0"/>
                        <a:t>Características de red</a:t>
                      </a:r>
                    </a:p>
                  </a:txBody>
                  <a:tcPr/>
                </a:tc>
                <a:tc>
                  <a:txBody>
                    <a:bodyPr/>
                    <a:lstStyle/>
                    <a:p>
                      <a:r>
                        <a:rPr lang="es-CO" dirty="0"/>
                        <a:t>SI</a:t>
                      </a:r>
                    </a:p>
                  </a:txBody>
                  <a:tcPr/>
                </a:tc>
                <a:tc>
                  <a:txBody>
                    <a:bodyPr/>
                    <a:lstStyle/>
                    <a:p>
                      <a:r>
                        <a:rPr lang="es-CO" dirty="0"/>
                        <a:t>NO</a:t>
                      </a:r>
                    </a:p>
                  </a:txBody>
                  <a:tcPr/>
                </a:tc>
                <a:tc>
                  <a:txBody>
                    <a:bodyPr/>
                    <a:lstStyle/>
                    <a:p>
                      <a:r>
                        <a:rPr lang="es-CO" dirty="0"/>
                        <a:t>SI</a:t>
                      </a:r>
                    </a:p>
                  </a:txBody>
                  <a:tcPr/>
                </a:tc>
                <a:tc>
                  <a:txBody>
                    <a:bodyPr/>
                    <a:lstStyle/>
                    <a:p>
                      <a:r>
                        <a:rPr lang="es-CO" dirty="0"/>
                        <a:t>SI</a:t>
                      </a:r>
                    </a:p>
                  </a:txBody>
                  <a:tcPr/>
                </a:tc>
                <a:tc>
                  <a:txBody>
                    <a:bodyPr/>
                    <a:lstStyle/>
                    <a:p>
                      <a:r>
                        <a:rPr lang="es-CO" dirty="0"/>
                        <a:t>SI</a:t>
                      </a:r>
                    </a:p>
                  </a:txBody>
                  <a:tcPr/>
                </a:tc>
                <a:extLst>
                  <a:ext uri="{0D108BD9-81ED-4DB2-BD59-A6C34878D82A}">
                    <a16:rowId xmlns:a16="http://schemas.microsoft.com/office/drawing/2014/main" val="2384510671"/>
                  </a:ext>
                </a:extLst>
              </a:tr>
            </a:tbl>
          </a:graphicData>
        </a:graphic>
      </p:graphicFrame>
      <p:sp>
        <p:nvSpPr>
          <p:cNvPr id="5" name="CuadroTexto 4">
            <a:extLst>
              <a:ext uri="{FF2B5EF4-FFF2-40B4-BE49-F238E27FC236}">
                <a16:creationId xmlns:a16="http://schemas.microsoft.com/office/drawing/2014/main" id="{ED70709E-A8FA-4339-B118-2CC425A6FE1E}"/>
              </a:ext>
            </a:extLst>
          </p:cNvPr>
          <p:cNvSpPr txBox="1"/>
          <p:nvPr/>
        </p:nvSpPr>
        <p:spPr>
          <a:xfrm>
            <a:off x="2496891" y="808096"/>
            <a:ext cx="9086789" cy="477054"/>
          </a:xfrm>
          <a:prstGeom prst="rect">
            <a:avLst/>
          </a:prstGeom>
          <a:noFill/>
        </p:spPr>
        <p:txBody>
          <a:bodyPr wrap="square">
            <a:spAutoFit/>
          </a:bodyPr>
          <a:lstStyle/>
          <a:p>
            <a:r>
              <a:rPr lang="es-CO" sz="2500" b="1" dirty="0">
                <a:latin typeface="Grotesque" panose="020B0504020202020204" pitchFamily="34" charset="0"/>
              </a:rPr>
              <a:t>Criterios de comparación del estado del arte</a:t>
            </a:r>
          </a:p>
        </p:txBody>
      </p:sp>
    </p:spTree>
    <p:extLst>
      <p:ext uri="{BB962C8B-B14F-4D97-AF65-F5344CB8AC3E}">
        <p14:creationId xmlns:p14="http://schemas.microsoft.com/office/powerpoint/2010/main" val="4274078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22918156-B900-47C9-A86C-BED79F875413}"/>
              </a:ext>
            </a:extLst>
          </p:cNvPr>
          <p:cNvSpPr txBox="1"/>
          <p:nvPr/>
        </p:nvSpPr>
        <p:spPr>
          <a:xfrm>
            <a:off x="8164577" y="1973179"/>
            <a:ext cx="3369133" cy="2195051"/>
          </a:xfrm>
          <a:prstGeom prst="rect">
            <a:avLst/>
          </a:prstGeom>
        </p:spPr>
        <p:txBody>
          <a:bodyPr vert="horz" lIns="91440" tIns="45720" rIns="91440" bIns="45720" rtlCol="0" anchor="b">
            <a:normAutofit/>
          </a:bodyPr>
          <a:lstStyle/>
          <a:p>
            <a:pPr algn="ctr">
              <a:spcBef>
                <a:spcPct val="0"/>
              </a:spcBef>
              <a:spcAft>
                <a:spcPts val="600"/>
              </a:spcAft>
            </a:pPr>
            <a:r>
              <a:rPr lang="es-CO" sz="4000" b="1" dirty="0">
                <a:solidFill>
                  <a:srgbClr val="FFFF00"/>
                </a:solidFill>
                <a:latin typeface="Grotesque" panose="020B0504020202020204" pitchFamily="34" charset="0"/>
              </a:rPr>
              <a:t>Metodología CRISP-DM</a:t>
            </a:r>
          </a:p>
        </p:txBody>
      </p:sp>
      <p:sp>
        <p:nvSpPr>
          <p:cNvPr id="12"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 name="Imagen 4">
            <a:extLst>
              <a:ext uri="{FF2B5EF4-FFF2-40B4-BE49-F238E27FC236}">
                <a16:creationId xmlns:a16="http://schemas.microsoft.com/office/drawing/2014/main" id="{F84FB8FD-8921-4F41-AC4D-A40BEDE944B1}"/>
              </a:ext>
            </a:extLst>
          </p:cNvPr>
          <p:cNvPicPr>
            <a:picLocks noChangeAspect="1"/>
          </p:cNvPicPr>
          <p:nvPr/>
        </p:nvPicPr>
        <p:blipFill>
          <a:blip r:embed="rId3"/>
          <a:stretch>
            <a:fillRect/>
          </a:stretch>
        </p:blipFill>
        <p:spPr>
          <a:xfrm>
            <a:off x="1513784" y="762677"/>
            <a:ext cx="4854932" cy="5320474"/>
          </a:xfrm>
          <a:prstGeom prst="rect">
            <a:avLst/>
          </a:prstGeom>
        </p:spPr>
      </p:pic>
      <p:sp>
        <p:nvSpPr>
          <p:cNvPr id="2" name="Marcador de número de diapositiva 1">
            <a:extLst>
              <a:ext uri="{FF2B5EF4-FFF2-40B4-BE49-F238E27FC236}">
                <a16:creationId xmlns:a16="http://schemas.microsoft.com/office/drawing/2014/main" id="{F88A4D8B-EA85-4A49-93C6-5F0CDEE8DDD3}"/>
              </a:ext>
            </a:extLst>
          </p:cNvPr>
          <p:cNvSpPr>
            <a:spLocks noGrp="1"/>
          </p:cNvSpPr>
          <p:nvPr>
            <p:ph type="sldNum" sz="quarter" idx="12"/>
          </p:nvPr>
        </p:nvSpPr>
        <p:spPr>
          <a:xfrm>
            <a:off x="10514012" y="6217920"/>
            <a:ext cx="551167" cy="365125"/>
          </a:xfrm>
        </p:spPr>
        <p:txBody>
          <a:bodyPr vert="horz" lIns="91440" tIns="45720" rIns="91440" bIns="45720" rtlCol="0" anchor="ctr">
            <a:normAutofit/>
          </a:bodyPr>
          <a:lstStyle/>
          <a:p>
            <a:pPr defTabSz="914400">
              <a:spcAft>
                <a:spcPts val="600"/>
              </a:spcAft>
            </a:pPr>
            <a:fld id="{686F1EC4-E6AC-4C4E-87EF-1D1F5F80E684}" type="slidenum">
              <a:rPr lang="en-US">
                <a:solidFill>
                  <a:srgbClr val="BFBFBF"/>
                </a:solidFill>
              </a:rPr>
              <a:pPr defTabSz="914400">
                <a:spcAft>
                  <a:spcPts val="600"/>
                </a:spcAft>
              </a:pPr>
              <a:t>16</a:t>
            </a:fld>
            <a:endParaRPr lang="en-US">
              <a:solidFill>
                <a:srgbClr val="BFBFBF"/>
              </a:solidFill>
            </a:endParaRPr>
          </a:p>
        </p:txBody>
      </p:sp>
    </p:spTree>
    <p:extLst>
      <p:ext uri="{BB962C8B-B14F-4D97-AF65-F5344CB8AC3E}">
        <p14:creationId xmlns:p14="http://schemas.microsoft.com/office/powerpoint/2010/main" val="170373229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21E89A1-28F4-4DA8-99F0-0EED6293C64E}"/>
              </a:ext>
            </a:extLst>
          </p:cNvPr>
          <p:cNvSpPr>
            <a:spLocks noGrp="1"/>
          </p:cNvSpPr>
          <p:nvPr>
            <p:ph type="sldNum" sz="quarter" idx="12"/>
          </p:nvPr>
        </p:nvSpPr>
        <p:spPr/>
        <p:txBody>
          <a:bodyPr/>
          <a:lstStyle/>
          <a:p>
            <a:fld id="{686F1EC4-E6AC-4C4E-87EF-1D1F5F80E684}" type="slidenum">
              <a:rPr lang="es-CO" smtClean="0"/>
              <a:t>17</a:t>
            </a:fld>
            <a:endParaRPr lang="es-CO"/>
          </a:p>
        </p:txBody>
      </p:sp>
      <p:sp>
        <p:nvSpPr>
          <p:cNvPr id="3" name="CuadroTexto 2">
            <a:extLst>
              <a:ext uri="{FF2B5EF4-FFF2-40B4-BE49-F238E27FC236}">
                <a16:creationId xmlns:a16="http://schemas.microsoft.com/office/drawing/2014/main" id="{D8DD5AE7-837D-4F76-AB25-B328CB6FCD0A}"/>
              </a:ext>
            </a:extLst>
          </p:cNvPr>
          <p:cNvSpPr txBox="1"/>
          <p:nvPr/>
        </p:nvSpPr>
        <p:spPr>
          <a:xfrm>
            <a:off x="2170053" y="2016576"/>
            <a:ext cx="8343959" cy="1754326"/>
          </a:xfrm>
          <a:prstGeom prst="rect">
            <a:avLst/>
          </a:prstGeom>
          <a:noFill/>
        </p:spPr>
        <p:txBody>
          <a:bodyPr wrap="square">
            <a:spAutoFit/>
          </a:bodyPr>
          <a:lstStyle/>
          <a:p>
            <a:pPr algn="ctr"/>
            <a:r>
              <a:rPr lang="es-CO" sz="5400" b="0" i="0" dirty="0">
                <a:solidFill>
                  <a:srgbClr val="FFFF00"/>
                </a:solidFill>
                <a:effectLst/>
                <a:latin typeface="Grotesque" panose="020B0504020202020204" pitchFamily="34" charset="0"/>
              </a:rPr>
              <a:t>¿Que se pretende predecir?</a:t>
            </a:r>
            <a:endParaRPr lang="es-CO" sz="5400" b="1" dirty="0">
              <a:solidFill>
                <a:srgbClr val="FFFF00"/>
              </a:solidFill>
              <a:latin typeface="Grotesque" panose="020B0504020202020204" pitchFamily="34" charset="0"/>
            </a:endParaRPr>
          </a:p>
        </p:txBody>
      </p:sp>
    </p:spTree>
    <p:extLst>
      <p:ext uri="{BB962C8B-B14F-4D97-AF65-F5344CB8AC3E}">
        <p14:creationId xmlns:p14="http://schemas.microsoft.com/office/powerpoint/2010/main" val="238234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729698C-C4DA-4F3C-87B0-76503DA790E3}"/>
              </a:ext>
            </a:extLst>
          </p:cNvPr>
          <p:cNvSpPr>
            <a:spLocks noGrp="1"/>
          </p:cNvSpPr>
          <p:nvPr>
            <p:ph type="sldNum" sz="quarter" idx="12"/>
          </p:nvPr>
        </p:nvSpPr>
        <p:spPr/>
        <p:txBody>
          <a:bodyPr/>
          <a:lstStyle/>
          <a:p>
            <a:fld id="{686F1EC4-E6AC-4C4E-87EF-1D1F5F80E684}" type="slidenum">
              <a:rPr lang="es-CO" smtClean="0"/>
              <a:t>18</a:t>
            </a:fld>
            <a:endParaRPr lang="es-CO"/>
          </a:p>
        </p:txBody>
      </p:sp>
      <p:sp>
        <p:nvSpPr>
          <p:cNvPr id="5" name="CuadroTexto 4">
            <a:extLst>
              <a:ext uri="{FF2B5EF4-FFF2-40B4-BE49-F238E27FC236}">
                <a16:creationId xmlns:a16="http://schemas.microsoft.com/office/drawing/2014/main" id="{7E126A5A-533D-47F6-89C7-4AC47B5CEA23}"/>
              </a:ext>
            </a:extLst>
          </p:cNvPr>
          <p:cNvSpPr txBox="1"/>
          <p:nvPr/>
        </p:nvSpPr>
        <p:spPr>
          <a:xfrm>
            <a:off x="1654480" y="715549"/>
            <a:ext cx="9410699" cy="1323439"/>
          </a:xfrm>
          <a:prstGeom prst="rect">
            <a:avLst/>
          </a:prstGeom>
          <a:noFill/>
        </p:spPr>
        <p:txBody>
          <a:bodyPr wrap="square">
            <a:spAutoFit/>
          </a:bodyPr>
          <a:lstStyle/>
          <a:p>
            <a:pPr algn="ctr"/>
            <a:r>
              <a:rPr lang="es-CO" sz="4000" b="1" dirty="0">
                <a:solidFill>
                  <a:srgbClr val="FFFF00"/>
                </a:solidFill>
                <a:latin typeface="Grotesque" panose="020B0504020202020204" pitchFamily="34" charset="0"/>
              </a:rPr>
              <a:t>Entendimiento de los datos de variables de red</a:t>
            </a:r>
          </a:p>
        </p:txBody>
      </p:sp>
      <p:pic>
        <p:nvPicPr>
          <p:cNvPr id="1026" name="Picture 2">
            <a:extLst>
              <a:ext uri="{FF2B5EF4-FFF2-40B4-BE49-F238E27FC236}">
                <a16:creationId xmlns:a16="http://schemas.microsoft.com/office/drawing/2014/main" id="{BF427D46-D23E-44A0-BE13-FFF86DEB8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390" y="2468206"/>
            <a:ext cx="4419600" cy="3124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CuadroTexto 16">
            <a:extLst>
              <a:ext uri="{FF2B5EF4-FFF2-40B4-BE49-F238E27FC236}">
                <a16:creationId xmlns:a16="http://schemas.microsoft.com/office/drawing/2014/main" id="{B694DF9E-A301-47D4-97D7-4A352DD817C3}"/>
              </a:ext>
            </a:extLst>
          </p:cNvPr>
          <p:cNvSpPr txBox="1"/>
          <p:nvPr/>
        </p:nvSpPr>
        <p:spPr>
          <a:xfrm>
            <a:off x="5705476" y="2677758"/>
            <a:ext cx="6097904" cy="923330"/>
          </a:xfrm>
          <a:prstGeom prst="rect">
            <a:avLst/>
          </a:prstGeom>
          <a:noFill/>
        </p:spPr>
        <p:txBody>
          <a:bodyPr wrap="square">
            <a:spAutoFit/>
          </a:bodyPr>
          <a:lstStyle/>
          <a:p>
            <a:r>
              <a:rPr lang="en-US" dirty="0">
                <a:solidFill>
                  <a:srgbClr val="FFFF00"/>
                </a:solidFill>
                <a:latin typeface="Grotesque" panose="020B0504020202020204" pitchFamily="34" charset="0"/>
              </a:rPr>
              <a:t>Minera Pura (358)</a:t>
            </a:r>
            <a:endParaRPr lang="en-US" b="0" i="0" dirty="0">
              <a:solidFill>
                <a:srgbClr val="FFFF00"/>
              </a:solidFill>
              <a:effectLst/>
              <a:latin typeface="Grotesque" panose="020B0504020202020204" pitchFamily="34" charset="0"/>
            </a:endParaRPr>
          </a:p>
          <a:p>
            <a:r>
              <a:rPr lang="en-US" sz="1200" b="0" i="0" dirty="0">
                <a:solidFill>
                  <a:srgbClr val="FFFF00"/>
                </a:solidFill>
                <a:effectLst/>
                <a:latin typeface="Grotesque" panose="020B0504020202020204" pitchFamily="34" charset="0"/>
              </a:rPr>
              <a:t>Muñoz, J. Z. I., y Ros, P. B. (2019). Detection of bitcoin miners from network measurements.</a:t>
            </a:r>
            <a:br>
              <a:rPr lang="en-US" sz="1200" dirty="0">
                <a:solidFill>
                  <a:srgbClr val="FFFF00"/>
                </a:solidFill>
                <a:latin typeface="Grotesque" panose="020B0504020202020204" pitchFamily="34" charset="0"/>
              </a:rPr>
            </a:br>
            <a:endParaRPr lang="es-CO" sz="1200" dirty="0">
              <a:solidFill>
                <a:srgbClr val="FFFF00"/>
              </a:solidFill>
              <a:latin typeface="Grotesque" panose="020B0504020202020204" pitchFamily="34" charset="0"/>
            </a:endParaRPr>
          </a:p>
        </p:txBody>
      </p:sp>
      <p:sp>
        <p:nvSpPr>
          <p:cNvPr id="18" name="CuadroTexto 17">
            <a:extLst>
              <a:ext uri="{FF2B5EF4-FFF2-40B4-BE49-F238E27FC236}">
                <a16:creationId xmlns:a16="http://schemas.microsoft.com/office/drawing/2014/main" id="{52229486-A188-4A7E-B16D-799C3ECF8BA5}"/>
              </a:ext>
            </a:extLst>
          </p:cNvPr>
          <p:cNvSpPr txBox="1"/>
          <p:nvPr/>
        </p:nvSpPr>
        <p:spPr>
          <a:xfrm>
            <a:off x="5705476" y="3568641"/>
            <a:ext cx="6097904" cy="923330"/>
          </a:xfrm>
          <a:prstGeom prst="rect">
            <a:avLst/>
          </a:prstGeom>
          <a:noFill/>
        </p:spPr>
        <p:txBody>
          <a:bodyPr wrap="square">
            <a:spAutoFit/>
          </a:bodyPr>
          <a:lstStyle/>
          <a:p>
            <a:r>
              <a:rPr lang="en-US" dirty="0">
                <a:solidFill>
                  <a:srgbClr val="FFFF00"/>
                </a:solidFill>
                <a:latin typeface="Grotesque" panose="020B0504020202020204" pitchFamily="34" charset="0"/>
              </a:rPr>
              <a:t>Minera no Pura (39)</a:t>
            </a:r>
            <a:endParaRPr lang="en-US" b="0" i="0" dirty="0">
              <a:solidFill>
                <a:srgbClr val="FFFF00"/>
              </a:solidFill>
              <a:effectLst/>
              <a:latin typeface="Grotesque" panose="020B0504020202020204" pitchFamily="34" charset="0"/>
            </a:endParaRPr>
          </a:p>
          <a:p>
            <a:r>
              <a:rPr lang="en-US" sz="1200" dirty="0" err="1">
                <a:solidFill>
                  <a:srgbClr val="FFFF00"/>
                </a:solidFill>
                <a:latin typeface="Grotesque" panose="020B0504020202020204" pitchFamily="34" charset="0"/>
              </a:rPr>
              <a:t>PacketTotal</a:t>
            </a:r>
            <a:r>
              <a:rPr lang="en-US" sz="1200" dirty="0">
                <a:solidFill>
                  <a:srgbClr val="FFFF00"/>
                </a:solidFill>
                <a:latin typeface="Grotesque" panose="020B0504020202020204" pitchFamily="34" charset="0"/>
              </a:rPr>
              <a:t>, malware-traffic, </a:t>
            </a:r>
            <a:r>
              <a:rPr lang="en-US" sz="1200" dirty="0" err="1">
                <a:solidFill>
                  <a:srgbClr val="FFFF00"/>
                </a:solidFill>
                <a:latin typeface="Grotesque" panose="020B0504020202020204" pitchFamily="34" charset="0"/>
              </a:rPr>
              <a:t>contagiodump</a:t>
            </a:r>
            <a:r>
              <a:rPr lang="en-US" sz="1200" dirty="0">
                <a:solidFill>
                  <a:srgbClr val="FFFF00"/>
                </a:solidFill>
                <a:latin typeface="Grotesque" panose="020B0504020202020204" pitchFamily="34" charset="0"/>
              </a:rPr>
              <a:t>, … </a:t>
            </a:r>
          </a:p>
          <a:p>
            <a:br>
              <a:rPr lang="en-US" sz="1200" dirty="0">
                <a:solidFill>
                  <a:srgbClr val="FFFF00"/>
                </a:solidFill>
                <a:latin typeface="Grotesque" panose="020B0504020202020204" pitchFamily="34" charset="0"/>
              </a:rPr>
            </a:br>
            <a:endParaRPr lang="es-CO" sz="1200" dirty="0">
              <a:solidFill>
                <a:srgbClr val="FFFF00"/>
              </a:solidFill>
              <a:latin typeface="Grotesque" panose="020B0504020202020204" pitchFamily="34" charset="0"/>
            </a:endParaRPr>
          </a:p>
        </p:txBody>
      </p:sp>
      <p:sp>
        <p:nvSpPr>
          <p:cNvPr id="19" name="CuadroTexto 18">
            <a:extLst>
              <a:ext uri="{FF2B5EF4-FFF2-40B4-BE49-F238E27FC236}">
                <a16:creationId xmlns:a16="http://schemas.microsoft.com/office/drawing/2014/main" id="{20BAE73E-950D-46A8-B343-73B853CA47F6}"/>
              </a:ext>
            </a:extLst>
          </p:cNvPr>
          <p:cNvSpPr txBox="1"/>
          <p:nvPr/>
        </p:nvSpPr>
        <p:spPr>
          <a:xfrm>
            <a:off x="5705476" y="4459524"/>
            <a:ext cx="6097904" cy="923330"/>
          </a:xfrm>
          <a:prstGeom prst="rect">
            <a:avLst/>
          </a:prstGeom>
          <a:noFill/>
        </p:spPr>
        <p:txBody>
          <a:bodyPr wrap="square">
            <a:spAutoFit/>
          </a:bodyPr>
          <a:lstStyle/>
          <a:p>
            <a:r>
              <a:rPr lang="en-US" dirty="0">
                <a:solidFill>
                  <a:srgbClr val="FFFF00"/>
                </a:solidFill>
                <a:latin typeface="Grotesque" panose="020B0504020202020204" pitchFamily="34" charset="0"/>
              </a:rPr>
              <a:t>Normales (1284)</a:t>
            </a:r>
            <a:endParaRPr lang="en-US" b="0" i="0" dirty="0">
              <a:solidFill>
                <a:srgbClr val="FFFF00"/>
              </a:solidFill>
              <a:effectLst/>
              <a:latin typeface="Grotesque" panose="020B0504020202020204" pitchFamily="34" charset="0"/>
            </a:endParaRPr>
          </a:p>
          <a:p>
            <a:r>
              <a:rPr lang="es-CO" sz="1200" dirty="0">
                <a:solidFill>
                  <a:srgbClr val="FFFF00"/>
                </a:solidFill>
                <a:latin typeface="Grotesque" panose="020B0504020202020204" pitchFamily="34" charset="0"/>
              </a:rPr>
              <a:t>Conjunto de herramientas desarrolladas para este proyecto</a:t>
            </a:r>
          </a:p>
          <a:p>
            <a:br>
              <a:rPr lang="en-US" sz="1200" dirty="0">
                <a:solidFill>
                  <a:srgbClr val="FFFF00"/>
                </a:solidFill>
                <a:latin typeface="Grotesque" panose="020B0504020202020204" pitchFamily="34" charset="0"/>
              </a:rPr>
            </a:br>
            <a:endParaRPr lang="es-CO" sz="1200" dirty="0">
              <a:solidFill>
                <a:srgbClr val="FFFF00"/>
              </a:solidFill>
              <a:latin typeface="Grotesque" panose="020B0504020202020204" pitchFamily="34" charset="0"/>
            </a:endParaRPr>
          </a:p>
        </p:txBody>
      </p:sp>
    </p:spTree>
    <p:extLst>
      <p:ext uri="{BB962C8B-B14F-4D97-AF65-F5344CB8AC3E}">
        <p14:creationId xmlns:p14="http://schemas.microsoft.com/office/powerpoint/2010/main" val="2460297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729698C-C4DA-4F3C-87B0-76503DA790E3}"/>
              </a:ext>
            </a:extLst>
          </p:cNvPr>
          <p:cNvSpPr>
            <a:spLocks noGrp="1"/>
          </p:cNvSpPr>
          <p:nvPr>
            <p:ph type="sldNum" sz="quarter" idx="12"/>
          </p:nvPr>
        </p:nvSpPr>
        <p:spPr/>
        <p:txBody>
          <a:bodyPr/>
          <a:lstStyle/>
          <a:p>
            <a:fld id="{686F1EC4-E6AC-4C4E-87EF-1D1F5F80E684}" type="slidenum">
              <a:rPr lang="es-CO" smtClean="0"/>
              <a:t>19</a:t>
            </a:fld>
            <a:endParaRPr lang="es-CO"/>
          </a:p>
        </p:txBody>
      </p:sp>
      <p:sp>
        <p:nvSpPr>
          <p:cNvPr id="17" name="CuadroTexto 16">
            <a:extLst>
              <a:ext uri="{FF2B5EF4-FFF2-40B4-BE49-F238E27FC236}">
                <a16:creationId xmlns:a16="http://schemas.microsoft.com/office/drawing/2014/main" id="{B694DF9E-A301-47D4-97D7-4A352DD817C3}"/>
              </a:ext>
            </a:extLst>
          </p:cNvPr>
          <p:cNvSpPr txBox="1"/>
          <p:nvPr/>
        </p:nvSpPr>
        <p:spPr>
          <a:xfrm>
            <a:off x="5652136" y="3690198"/>
            <a:ext cx="6097904" cy="923330"/>
          </a:xfrm>
          <a:prstGeom prst="rect">
            <a:avLst/>
          </a:prstGeom>
          <a:noFill/>
        </p:spPr>
        <p:txBody>
          <a:bodyPr wrap="square">
            <a:spAutoFit/>
          </a:bodyPr>
          <a:lstStyle/>
          <a:p>
            <a:r>
              <a:rPr lang="es-CO" dirty="0">
                <a:solidFill>
                  <a:srgbClr val="FFFF00"/>
                </a:solidFill>
                <a:latin typeface="Grotesque" panose="020B0504020202020204" pitchFamily="34" charset="0"/>
              </a:rPr>
              <a:t>Minería Pura (2501)</a:t>
            </a:r>
            <a:endParaRPr lang="es-CO" b="0" i="0" dirty="0">
              <a:solidFill>
                <a:srgbClr val="FFFF00"/>
              </a:solidFill>
              <a:effectLst/>
              <a:latin typeface="Grotesque" panose="020B0504020202020204" pitchFamily="34" charset="0"/>
            </a:endParaRPr>
          </a:p>
          <a:p>
            <a:r>
              <a:rPr lang="es-CO" sz="1200" b="0" i="0" dirty="0">
                <a:solidFill>
                  <a:srgbClr val="FFFF00"/>
                </a:solidFill>
                <a:effectLst/>
                <a:latin typeface="Grotesque" panose="020B0504020202020204" pitchFamily="34" charset="0"/>
              </a:rPr>
              <a:t>Muñoz, J. Z. I., y Ros, P. B. (2019). </a:t>
            </a:r>
            <a:r>
              <a:rPr lang="es-CO" sz="1200" b="0" i="0" dirty="0" err="1">
                <a:solidFill>
                  <a:srgbClr val="FFFF00"/>
                </a:solidFill>
                <a:effectLst/>
                <a:latin typeface="Grotesque" panose="020B0504020202020204" pitchFamily="34" charset="0"/>
              </a:rPr>
              <a:t>Detection</a:t>
            </a:r>
            <a:r>
              <a:rPr lang="es-CO" sz="1200" b="0" i="0" dirty="0">
                <a:solidFill>
                  <a:srgbClr val="FFFF00"/>
                </a:solidFill>
                <a:effectLst/>
                <a:latin typeface="Grotesque" panose="020B0504020202020204" pitchFamily="34" charset="0"/>
              </a:rPr>
              <a:t> </a:t>
            </a:r>
            <a:r>
              <a:rPr lang="es-CO" sz="1200" b="0" i="0" dirty="0" err="1">
                <a:solidFill>
                  <a:srgbClr val="FFFF00"/>
                </a:solidFill>
                <a:effectLst/>
                <a:latin typeface="Grotesque" panose="020B0504020202020204" pitchFamily="34" charset="0"/>
              </a:rPr>
              <a:t>of</a:t>
            </a:r>
            <a:r>
              <a:rPr lang="es-CO" sz="1200" b="0" i="0" dirty="0">
                <a:solidFill>
                  <a:srgbClr val="FFFF00"/>
                </a:solidFill>
                <a:effectLst/>
                <a:latin typeface="Grotesque" panose="020B0504020202020204" pitchFamily="34" charset="0"/>
              </a:rPr>
              <a:t> bitcoin </a:t>
            </a:r>
            <a:r>
              <a:rPr lang="es-CO" sz="1200" b="0" i="0" dirty="0" err="1">
                <a:solidFill>
                  <a:srgbClr val="FFFF00"/>
                </a:solidFill>
                <a:effectLst/>
                <a:latin typeface="Grotesque" panose="020B0504020202020204" pitchFamily="34" charset="0"/>
              </a:rPr>
              <a:t>miners</a:t>
            </a:r>
            <a:r>
              <a:rPr lang="es-CO" sz="1200" b="0" i="0" dirty="0">
                <a:solidFill>
                  <a:srgbClr val="FFFF00"/>
                </a:solidFill>
                <a:effectLst/>
                <a:latin typeface="Grotesque" panose="020B0504020202020204" pitchFamily="34" charset="0"/>
              </a:rPr>
              <a:t> </a:t>
            </a:r>
            <a:r>
              <a:rPr lang="es-CO" sz="1200" b="0" i="0" dirty="0" err="1">
                <a:solidFill>
                  <a:srgbClr val="FFFF00"/>
                </a:solidFill>
                <a:effectLst/>
                <a:latin typeface="Grotesque" panose="020B0504020202020204" pitchFamily="34" charset="0"/>
              </a:rPr>
              <a:t>from</a:t>
            </a:r>
            <a:r>
              <a:rPr lang="es-CO" sz="1200" b="0" i="0" dirty="0">
                <a:solidFill>
                  <a:srgbClr val="FFFF00"/>
                </a:solidFill>
                <a:effectLst/>
                <a:latin typeface="Grotesque" panose="020B0504020202020204" pitchFamily="34" charset="0"/>
              </a:rPr>
              <a:t> </a:t>
            </a:r>
            <a:r>
              <a:rPr lang="es-CO" sz="1200" b="0" i="0" dirty="0" err="1">
                <a:solidFill>
                  <a:srgbClr val="FFFF00"/>
                </a:solidFill>
                <a:effectLst/>
                <a:latin typeface="Grotesque" panose="020B0504020202020204" pitchFamily="34" charset="0"/>
              </a:rPr>
              <a:t>network</a:t>
            </a:r>
            <a:r>
              <a:rPr lang="es-CO" sz="1200" b="0" i="0" dirty="0">
                <a:solidFill>
                  <a:srgbClr val="FFFF00"/>
                </a:solidFill>
                <a:effectLst/>
                <a:latin typeface="Grotesque" panose="020B0504020202020204" pitchFamily="34" charset="0"/>
              </a:rPr>
              <a:t> </a:t>
            </a:r>
            <a:r>
              <a:rPr lang="es-CO" sz="1200" b="0" i="0" dirty="0" err="1">
                <a:solidFill>
                  <a:srgbClr val="FFFF00"/>
                </a:solidFill>
                <a:effectLst/>
                <a:latin typeface="Grotesque" panose="020B0504020202020204" pitchFamily="34" charset="0"/>
              </a:rPr>
              <a:t>measurements</a:t>
            </a:r>
            <a:r>
              <a:rPr lang="es-CO" sz="1200" b="0" i="0" dirty="0">
                <a:solidFill>
                  <a:srgbClr val="FFFF00"/>
                </a:solidFill>
                <a:effectLst/>
                <a:latin typeface="Grotesque" panose="020B0504020202020204" pitchFamily="34" charset="0"/>
              </a:rPr>
              <a:t>.</a:t>
            </a:r>
            <a:br>
              <a:rPr lang="en-US" sz="1200" dirty="0">
                <a:solidFill>
                  <a:srgbClr val="FFFF00"/>
                </a:solidFill>
                <a:latin typeface="Grotesque" panose="020B0504020202020204" pitchFamily="34" charset="0"/>
              </a:rPr>
            </a:br>
            <a:endParaRPr lang="es-CO" sz="1200" dirty="0">
              <a:solidFill>
                <a:srgbClr val="FFFF00"/>
              </a:solidFill>
              <a:latin typeface="Grotesque" panose="020B0504020202020204" pitchFamily="34" charset="0"/>
            </a:endParaRPr>
          </a:p>
        </p:txBody>
      </p:sp>
      <p:sp>
        <p:nvSpPr>
          <p:cNvPr id="18" name="CuadroTexto 17">
            <a:extLst>
              <a:ext uri="{FF2B5EF4-FFF2-40B4-BE49-F238E27FC236}">
                <a16:creationId xmlns:a16="http://schemas.microsoft.com/office/drawing/2014/main" id="{52229486-A188-4A7E-B16D-799C3ECF8BA5}"/>
              </a:ext>
            </a:extLst>
          </p:cNvPr>
          <p:cNvSpPr txBox="1"/>
          <p:nvPr/>
        </p:nvSpPr>
        <p:spPr>
          <a:xfrm>
            <a:off x="5652136" y="4581081"/>
            <a:ext cx="6097904" cy="923330"/>
          </a:xfrm>
          <a:prstGeom prst="rect">
            <a:avLst/>
          </a:prstGeom>
          <a:noFill/>
        </p:spPr>
        <p:txBody>
          <a:bodyPr wrap="square">
            <a:spAutoFit/>
          </a:bodyPr>
          <a:lstStyle/>
          <a:p>
            <a:r>
              <a:rPr lang="es-CO" dirty="0">
                <a:solidFill>
                  <a:srgbClr val="FFFF00"/>
                </a:solidFill>
                <a:latin typeface="Grotesque" panose="020B0504020202020204" pitchFamily="34" charset="0"/>
              </a:rPr>
              <a:t>Minería no Pura (37053)</a:t>
            </a:r>
            <a:endParaRPr lang="es-CO" b="0" i="0" dirty="0">
              <a:solidFill>
                <a:srgbClr val="FFFF00"/>
              </a:solidFill>
              <a:effectLst/>
              <a:latin typeface="Grotesque" panose="020B0504020202020204" pitchFamily="34" charset="0"/>
            </a:endParaRPr>
          </a:p>
          <a:p>
            <a:r>
              <a:rPr lang="es-CO" sz="1200" dirty="0" err="1">
                <a:solidFill>
                  <a:srgbClr val="FFFF00"/>
                </a:solidFill>
                <a:latin typeface="Grotesque" panose="020B0504020202020204" pitchFamily="34" charset="0"/>
              </a:rPr>
              <a:t>PacketTotal</a:t>
            </a:r>
            <a:r>
              <a:rPr lang="es-CO" sz="1200" dirty="0">
                <a:solidFill>
                  <a:srgbClr val="FFFF00"/>
                </a:solidFill>
                <a:latin typeface="Grotesque" panose="020B0504020202020204" pitchFamily="34" charset="0"/>
              </a:rPr>
              <a:t>, malware-</a:t>
            </a:r>
            <a:r>
              <a:rPr lang="es-CO" sz="1200" dirty="0" err="1">
                <a:solidFill>
                  <a:srgbClr val="FFFF00"/>
                </a:solidFill>
                <a:latin typeface="Grotesque" panose="020B0504020202020204" pitchFamily="34" charset="0"/>
              </a:rPr>
              <a:t>traffic</a:t>
            </a:r>
            <a:r>
              <a:rPr lang="es-CO" sz="1200" dirty="0">
                <a:solidFill>
                  <a:srgbClr val="FFFF00"/>
                </a:solidFill>
                <a:latin typeface="Grotesque" panose="020B0504020202020204" pitchFamily="34" charset="0"/>
              </a:rPr>
              <a:t>, </a:t>
            </a:r>
            <a:r>
              <a:rPr lang="es-CO" sz="1200" dirty="0" err="1">
                <a:solidFill>
                  <a:srgbClr val="FFFF00"/>
                </a:solidFill>
                <a:latin typeface="Grotesque" panose="020B0504020202020204" pitchFamily="34" charset="0"/>
              </a:rPr>
              <a:t>contagiodump</a:t>
            </a:r>
            <a:r>
              <a:rPr lang="es-CO" sz="1200" dirty="0">
                <a:solidFill>
                  <a:srgbClr val="FFFF00"/>
                </a:solidFill>
                <a:latin typeface="Grotesque" panose="020B0504020202020204" pitchFamily="34" charset="0"/>
              </a:rPr>
              <a:t>, … </a:t>
            </a:r>
          </a:p>
          <a:p>
            <a:br>
              <a:rPr lang="en-US" sz="1200" dirty="0">
                <a:solidFill>
                  <a:srgbClr val="FFFF00"/>
                </a:solidFill>
                <a:latin typeface="Grotesque" panose="020B0504020202020204" pitchFamily="34" charset="0"/>
              </a:rPr>
            </a:br>
            <a:endParaRPr lang="es-CO" sz="1200" dirty="0">
              <a:solidFill>
                <a:srgbClr val="FFFF00"/>
              </a:solidFill>
              <a:latin typeface="Grotesque" panose="020B0504020202020204" pitchFamily="34" charset="0"/>
            </a:endParaRPr>
          </a:p>
        </p:txBody>
      </p:sp>
      <p:sp>
        <p:nvSpPr>
          <p:cNvPr id="19" name="CuadroTexto 18">
            <a:extLst>
              <a:ext uri="{FF2B5EF4-FFF2-40B4-BE49-F238E27FC236}">
                <a16:creationId xmlns:a16="http://schemas.microsoft.com/office/drawing/2014/main" id="{20BAE73E-950D-46A8-B343-73B853CA47F6}"/>
              </a:ext>
            </a:extLst>
          </p:cNvPr>
          <p:cNvSpPr txBox="1"/>
          <p:nvPr/>
        </p:nvSpPr>
        <p:spPr>
          <a:xfrm>
            <a:off x="5652136" y="5471964"/>
            <a:ext cx="6097904" cy="923330"/>
          </a:xfrm>
          <a:prstGeom prst="rect">
            <a:avLst/>
          </a:prstGeom>
          <a:noFill/>
        </p:spPr>
        <p:txBody>
          <a:bodyPr wrap="square">
            <a:spAutoFit/>
          </a:bodyPr>
          <a:lstStyle/>
          <a:p>
            <a:r>
              <a:rPr lang="en-US" dirty="0">
                <a:solidFill>
                  <a:srgbClr val="FFFF00"/>
                </a:solidFill>
                <a:latin typeface="Grotesque" panose="020B0504020202020204" pitchFamily="34" charset="0"/>
              </a:rPr>
              <a:t>Normales (2501)</a:t>
            </a:r>
            <a:endParaRPr lang="en-US" b="0" i="0" dirty="0">
              <a:solidFill>
                <a:srgbClr val="FFFF00"/>
              </a:solidFill>
              <a:effectLst/>
              <a:latin typeface="Grotesque" panose="020B0504020202020204" pitchFamily="34" charset="0"/>
            </a:endParaRPr>
          </a:p>
          <a:p>
            <a:r>
              <a:rPr lang="es-CO" sz="1200" dirty="0">
                <a:solidFill>
                  <a:srgbClr val="FFFF00"/>
                </a:solidFill>
                <a:latin typeface="Grotesque" panose="020B0504020202020204" pitchFamily="34" charset="0"/>
              </a:rPr>
              <a:t>Conjunto de herramientas desarrolladas para este proyecto</a:t>
            </a:r>
          </a:p>
          <a:p>
            <a:br>
              <a:rPr lang="en-US" sz="1200" dirty="0">
                <a:solidFill>
                  <a:srgbClr val="FFFF00"/>
                </a:solidFill>
                <a:latin typeface="Grotesque" panose="020B0504020202020204" pitchFamily="34" charset="0"/>
              </a:rPr>
            </a:br>
            <a:endParaRPr lang="es-CO" sz="1200" dirty="0">
              <a:solidFill>
                <a:srgbClr val="FFFF00"/>
              </a:solidFill>
              <a:latin typeface="Grotesque" panose="020B0504020202020204" pitchFamily="34" charset="0"/>
            </a:endParaRPr>
          </a:p>
        </p:txBody>
      </p:sp>
      <p:pic>
        <p:nvPicPr>
          <p:cNvPr id="2050" name="Picture 2">
            <a:extLst>
              <a:ext uri="{FF2B5EF4-FFF2-40B4-BE49-F238E27FC236}">
                <a16:creationId xmlns:a16="http://schemas.microsoft.com/office/drawing/2014/main" id="{ED894551-1E88-4B8D-BA2C-F6852B1AC8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793" y="3124200"/>
            <a:ext cx="4505325" cy="3124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CuadroTexto 9">
            <a:extLst>
              <a:ext uri="{FF2B5EF4-FFF2-40B4-BE49-F238E27FC236}">
                <a16:creationId xmlns:a16="http://schemas.microsoft.com/office/drawing/2014/main" id="{CEE8BA92-7D71-47E0-A5F5-2A5937CE32B5}"/>
              </a:ext>
            </a:extLst>
          </p:cNvPr>
          <p:cNvSpPr txBox="1"/>
          <p:nvPr/>
        </p:nvSpPr>
        <p:spPr>
          <a:xfrm>
            <a:off x="602774" y="1923871"/>
            <a:ext cx="10344625" cy="1123384"/>
          </a:xfrm>
          <a:prstGeom prst="rect">
            <a:avLst/>
          </a:prstGeom>
          <a:noFill/>
        </p:spPr>
        <p:txBody>
          <a:bodyPr wrap="square">
            <a:spAutoFit/>
          </a:bodyPr>
          <a:lstStyle/>
          <a:p>
            <a:r>
              <a:rPr lang="es-CO" i="0" dirty="0">
                <a:effectLst/>
                <a:latin typeface="Arial" panose="020B0604020202020204" pitchFamily="34" charset="0"/>
                <a:cs typeface="Arial" panose="020B0604020202020204" pitchFamily="34" charset="0"/>
              </a:rPr>
              <a:t>Para transformar los archivos </a:t>
            </a:r>
            <a:r>
              <a:rPr lang="es-CO" i="0" u="none" strike="noStrike" dirty="0" err="1">
                <a:effectLst/>
                <a:latin typeface="Arial" panose="020B0604020202020204" pitchFamily="34" charset="0"/>
                <a:cs typeface="Arial" panose="020B0604020202020204" pitchFamily="34" charset="0"/>
              </a:rPr>
              <a:t>nfpcap</a:t>
            </a:r>
            <a:r>
              <a:rPr lang="es-CO" i="0" dirty="0">
                <a:effectLst/>
                <a:latin typeface="Arial" panose="020B0604020202020204" pitchFamily="34" charset="0"/>
                <a:cs typeface="Arial" panose="020B0604020202020204" pitchFamily="34" charset="0"/>
              </a:rPr>
              <a:t> a ventanas de tiempo, se utilizó una herramienta desarrollada en el proyecto </a:t>
            </a:r>
            <a:r>
              <a:rPr lang="en-US" b="1" i="1" dirty="0">
                <a:effectLst/>
                <a:latin typeface="Arial" panose="020B0604020202020204" pitchFamily="34" charset="0"/>
                <a:cs typeface="Arial" panose="020B0604020202020204" pitchFamily="34" charset="0"/>
              </a:rPr>
              <a:t>Analysis of Time Windows to detect Botnet’s </a:t>
            </a:r>
            <a:r>
              <a:rPr lang="en-US" b="1" i="1" dirty="0" err="1">
                <a:effectLst/>
                <a:latin typeface="Arial" panose="020B0604020202020204" pitchFamily="34" charset="0"/>
                <a:cs typeface="Arial" panose="020B0604020202020204" pitchFamily="34" charset="0"/>
              </a:rPr>
              <a:t>Behaviour</a:t>
            </a:r>
            <a:r>
              <a:rPr lang="en-US" i="1" dirty="0">
                <a:effectLst/>
                <a:latin typeface="Arial" panose="020B0604020202020204" pitchFamily="34" charset="0"/>
                <a:cs typeface="Arial" panose="020B0604020202020204" pitchFamily="34" charset="0"/>
              </a:rPr>
              <a:t>.</a:t>
            </a:r>
          </a:p>
          <a:p>
            <a:r>
              <a:rPr lang="es-CO" sz="1300" b="0" i="0" dirty="0">
                <a:solidFill>
                  <a:srgbClr val="FFFF00"/>
                </a:solidFill>
                <a:effectLst/>
                <a:latin typeface="Arial" panose="020B0604020202020204" pitchFamily="34" charset="0"/>
              </a:rPr>
              <a:t>Gaviria, </a:t>
            </a:r>
            <a:r>
              <a:rPr lang="es-CO" sz="1300" b="0" i="0" dirty="0" err="1">
                <a:solidFill>
                  <a:srgbClr val="FFFF00"/>
                </a:solidFill>
                <a:effectLst/>
                <a:latin typeface="Arial" panose="020B0604020202020204" pitchFamily="34" charset="0"/>
              </a:rPr>
              <a:t>Ramirez</a:t>
            </a:r>
            <a:r>
              <a:rPr lang="es-CO" sz="1300" b="0" i="0" dirty="0">
                <a:solidFill>
                  <a:srgbClr val="FFFF00"/>
                </a:solidFill>
                <a:effectLst/>
                <a:latin typeface="Arial" panose="020B0604020202020204" pitchFamily="34" charset="0"/>
              </a:rPr>
              <a:t>, </a:t>
            </a:r>
            <a:r>
              <a:rPr lang="es-CO" sz="1300" b="0" i="0" dirty="0" err="1">
                <a:solidFill>
                  <a:srgbClr val="FFFF00"/>
                </a:solidFill>
                <a:effectLst/>
                <a:latin typeface="Arial" panose="020B0604020202020204" pitchFamily="34" charset="0"/>
              </a:rPr>
              <a:t>Urcuqui</a:t>
            </a:r>
            <a:r>
              <a:rPr lang="es-CO" sz="1300" b="0" i="0" dirty="0">
                <a:solidFill>
                  <a:srgbClr val="FFFF00"/>
                </a:solidFill>
                <a:effectLst/>
                <a:latin typeface="Arial" panose="020B0604020202020204" pitchFamily="34" charset="0"/>
              </a:rPr>
              <a:t>, y Navarro. (2020). </a:t>
            </a:r>
            <a:r>
              <a:rPr lang="es-CO" sz="1300" b="0" i="0" dirty="0" err="1">
                <a:solidFill>
                  <a:srgbClr val="FFFF00"/>
                </a:solidFill>
                <a:effectLst/>
                <a:latin typeface="Arial" panose="020B0604020202020204" pitchFamily="34" charset="0"/>
              </a:rPr>
              <a:t>Analysis</a:t>
            </a:r>
            <a:r>
              <a:rPr lang="es-CO" sz="1300" b="0" i="0" dirty="0">
                <a:solidFill>
                  <a:srgbClr val="FFFF00"/>
                </a:solidFill>
                <a:effectLst/>
                <a:latin typeface="Arial" panose="020B0604020202020204" pitchFamily="34" charset="0"/>
              </a:rPr>
              <a:t> </a:t>
            </a:r>
            <a:r>
              <a:rPr lang="es-CO" sz="1300" b="0" i="0" dirty="0" err="1">
                <a:solidFill>
                  <a:srgbClr val="FFFF00"/>
                </a:solidFill>
                <a:effectLst/>
                <a:latin typeface="Arial" panose="020B0604020202020204" pitchFamily="34" charset="0"/>
              </a:rPr>
              <a:t>of</a:t>
            </a:r>
            <a:r>
              <a:rPr lang="es-CO" sz="1300" b="0" i="0" dirty="0">
                <a:solidFill>
                  <a:srgbClr val="FFFF00"/>
                </a:solidFill>
                <a:effectLst/>
                <a:latin typeface="Arial" panose="020B0604020202020204" pitchFamily="34" charset="0"/>
              </a:rPr>
              <a:t> time </a:t>
            </a:r>
            <a:r>
              <a:rPr lang="es-CO" sz="1300" b="0" i="0" dirty="0" err="1">
                <a:solidFill>
                  <a:srgbClr val="FFFF00"/>
                </a:solidFill>
                <a:effectLst/>
                <a:latin typeface="Arial" panose="020B0604020202020204" pitchFamily="34" charset="0"/>
              </a:rPr>
              <a:t>windows</a:t>
            </a:r>
            <a:r>
              <a:rPr lang="es-CO" sz="1300" b="0" i="0" dirty="0">
                <a:solidFill>
                  <a:srgbClr val="FFFF00"/>
                </a:solidFill>
                <a:effectLst/>
                <a:latin typeface="Arial" panose="020B0604020202020204" pitchFamily="34" charset="0"/>
              </a:rPr>
              <a:t> </a:t>
            </a:r>
            <a:r>
              <a:rPr lang="es-CO" sz="1300" b="0" i="0" dirty="0" err="1">
                <a:solidFill>
                  <a:srgbClr val="FFFF00"/>
                </a:solidFill>
                <a:effectLst/>
                <a:latin typeface="Arial" panose="020B0604020202020204" pitchFamily="34" charset="0"/>
              </a:rPr>
              <a:t>to</a:t>
            </a:r>
            <a:r>
              <a:rPr lang="es-CO" sz="1300" b="0" i="0" dirty="0">
                <a:solidFill>
                  <a:srgbClr val="FFFF00"/>
                </a:solidFill>
                <a:effectLst/>
                <a:latin typeface="Arial" panose="020B0604020202020204" pitchFamily="34" charset="0"/>
              </a:rPr>
              <a:t> </a:t>
            </a:r>
            <a:r>
              <a:rPr lang="es-CO" sz="1300" b="0" i="0" dirty="0" err="1">
                <a:solidFill>
                  <a:srgbClr val="FFFF00"/>
                </a:solidFill>
                <a:effectLst/>
                <a:latin typeface="Arial" panose="020B0604020202020204" pitchFamily="34" charset="0"/>
              </a:rPr>
              <a:t>detect</a:t>
            </a:r>
            <a:r>
              <a:rPr lang="es-CO" sz="1300" b="0" i="0" dirty="0">
                <a:solidFill>
                  <a:srgbClr val="FFFF00"/>
                </a:solidFill>
                <a:effectLst/>
                <a:latin typeface="Arial" panose="020B0604020202020204" pitchFamily="34" charset="0"/>
              </a:rPr>
              <a:t> </a:t>
            </a:r>
            <a:r>
              <a:rPr lang="es-CO" sz="1300" b="0" i="0" dirty="0" err="1">
                <a:solidFill>
                  <a:srgbClr val="FFFF00"/>
                </a:solidFill>
                <a:effectLst/>
                <a:latin typeface="Arial" panose="020B0604020202020204" pitchFamily="34" charset="0"/>
              </a:rPr>
              <a:t>botnet’sbehaviour</a:t>
            </a:r>
            <a:br>
              <a:rPr lang="en-US" b="1" dirty="0">
                <a:latin typeface="Grotesque" panose="020B0504020202020204" pitchFamily="34" charset="0"/>
              </a:rPr>
            </a:br>
            <a:endParaRPr lang="es-CO" b="1" dirty="0">
              <a:latin typeface="Grotesque" panose="020B0504020202020204" pitchFamily="34" charset="0"/>
            </a:endParaRPr>
          </a:p>
        </p:txBody>
      </p:sp>
      <p:sp>
        <p:nvSpPr>
          <p:cNvPr id="8" name="CuadroTexto 7">
            <a:extLst>
              <a:ext uri="{FF2B5EF4-FFF2-40B4-BE49-F238E27FC236}">
                <a16:creationId xmlns:a16="http://schemas.microsoft.com/office/drawing/2014/main" id="{4D0F8697-3FBF-4474-96B8-8F496BDD3326}"/>
              </a:ext>
            </a:extLst>
          </p:cNvPr>
          <p:cNvSpPr txBox="1"/>
          <p:nvPr/>
        </p:nvSpPr>
        <p:spPr>
          <a:xfrm>
            <a:off x="602774" y="719236"/>
            <a:ext cx="10344625" cy="1123384"/>
          </a:xfrm>
          <a:prstGeom prst="rect">
            <a:avLst/>
          </a:prstGeom>
          <a:noFill/>
        </p:spPr>
        <p:txBody>
          <a:bodyPr wrap="square">
            <a:spAutoFit/>
          </a:bodyPr>
          <a:lstStyle/>
          <a:p>
            <a:r>
              <a:rPr lang="es-CO" i="0" dirty="0">
                <a:effectLst/>
                <a:latin typeface="Arial" panose="020B0604020202020204" pitchFamily="34" charset="0"/>
                <a:cs typeface="Arial" panose="020B0604020202020204" pitchFamily="34" charset="0"/>
              </a:rPr>
              <a:t>Para transformar los archivos </a:t>
            </a:r>
            <a:r>
              <a:rPr lang="es-CO" i="0" u="none" strike="noStrike" dirty="0">
                <a:effectLst/>
                <a:latin typeface="Arial" panose="020B0604020202020204" pitchFamily="34" charset="0"/>
                <a:cs typeface="Arial" panose="020B0604020202020204" pitchFamily="34" charset="0"/>
              </a:rPr>
              <a:t>pcap</a:t>
            </a:r>
            <a:r>
              <a:rPr lang="es-CO" i="0" dirty="0">
                <a:effectLst/>
                <a:latin typeface="Arial" panose="020B0604020202020204" pitchFamily="34" charset="0"/>
                <a:cs typeface="Arial" panose="020B0604020202020204" pitchFamily="34" charset="0"/>
              </a:rPr>
              <a:t> a </a:t>
            </a:r>
            <a:r>
              <a:rPr lang="es-CO" i="0" dirty="0" err="1">
                <a:effectLst/>
                <a:latin typeface="Arial" panose="020B0604020202020204" pitchFamily="34" charset="0"/>
                <a:cs typeface="Arial" panose="020B0604020202020204" pitchFamily="34" charset="0"/>
              </a:rPr>
              <a:t>nfpcap</a:t>
            </a:r>
            <a:r>
              <a:rPr lang="es-CO" i="0" dirty="0">
                <a:effectLst/>
                <a:latin typeface="Arial" panose="020B0604020202020204" pitchFamily="34" charset="0"/>
                <a:cs typeface="Arial" panose="020B0604020202020204" pitchFamily="34" charset="0"/>
              </a:rPr>
              <a:t> se usó </a:t>
            </a:r>
            <a:r>
              <a:rPr lang="es-CO" i="0" dirty="0" err="1">
                <a:effectLst/>
                <a:latin typeface="Arial" panose="020B0604020202020204" pitchFamily="34" charset="0"/>
                <a:cs typeface="Arial" panose="020B0604020202020204" pitchFamily="34" charset="0"/>
              </a:rPr>
              <a:t>nfdump</a:t>
            </a:r>
            <a:r>
              <a:rPr lang="es-CO" dirty="0">
                <a:latin typeface="Arial" panose="020B0604020202020204" pitchFamily="34" charset="0"/>
                <a:cs typeface="Arial" panose="020B0604020202020204" pitchFamily="34" charset="0"/>
              </a:rPr>
              <a:t>. U</a:t>
            </a:r>
            <a:r>
              <a:rPr lang="es-CO" i="0" dirty="0">
                <a:effectLst/>
                <a:latin typeface="Arial" panose="020B0604020202020204" pitchFamily="34" charset="0"/>
                <a:cs typeface="Arial" panose="020B0604020202020204" pitchFamily="34" charset="0"/>
              </a:rPr>
              <a:t>n conjunto de herramientas para recopilar y procesar datos de Netflow.</a:t>
            </a:r>
          </a:p>
          <a:p>
            <a:r>
              <a:rPr lang="es-CO" sz="1300" i="0" dirty="0">
                <a:solidFill>
                  <a:srgbClr val="FFFF00"/>
                </a:solidFill>
                <a:effectLst/>
                <a:latin typeface="Arial" panose="020B0604020202020204" pitchFamily="34" charset="0"/>
                <a:cs typeface="Arial" panose="020B0604020202020204" pitchFamily="34" charset="0"/>
              </a:rPr>
              <a:t>https://github.com/phaag/nfdump</a:t>
            </a:r>
            <a:br>
              <a:rPr lang="en-US" b="1" dirty="0">
                <a:latin typeface="Grotesque" panose="020B0504020202020204" pitchFamily="34" charset="0"/>
              </a:rPr>
            </a:br>
            <a:endParaRPr lang="es-CO" b="1" dirty="0">
              <a:latin typeface="Grotesque" panose="020B0504020202020204" pitchFamily="34" charset="0"/>
            </a:endParaRPr>
          </a:p>
        </p:txBody>
      </p:sp>
    </p:spTree>
    <p:extLst>
      <p:ext uri="{BB962C8B-B14F-4D97-AF65-F5344CB8AC3E}">
        <p14:creationId xmlns:p14="http://schemas.microsoft.com/office/powerpoint/2010/main" val="2276775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F4ACB88-AE69-4816-8EE9-800A646FD4DC}"/>
              </a:ext>
            </a:extLst>
          </p:cNvPr>
          <p:cNvSpPr>
            <a:spLocks noGrp="1"/>
          </p:cNvSpPr>
          <p:nvPr>
            <p:ph type="sldNum" sz="quarter" idx="12"/>
          </p:nvPr>
        </p:nvSpPr>
        <p:spPr/>
        <p:txBody>
          <a:bodyPr/>
          <a:lstStyle/>
          <a:p>
            <a:fld id="{686F1EC4-E6AC-4C4E-87EF-1D1F5F80E684}" type="slidenum">
              <a:rPr lang="es-CO" smtClean="0"/>
              <a:t>2</a:t>
            </a:fld>
            <a:endParaRPr lang="es-CO"/>
          </a:p>
        </p:txBody>
      </p:sp>
      <p:sp>
        <p:nvSpPr>
          <p:cNvPr id="6" name="CuadroTexto 5">
            <a:extLst>
              <a:ext uri="{FF2B5EF4-FFF2-40B4-BE49-F238E27FC236}">
                <a16:creationId xmlns:a16="http://schemas.microsoft.com/office/drawing/2014/main" id="{4EE14FD6-262F-48AA-BACB-8AD172789D48}"/>
              </a:ext>
            </a:extLst>
          </p:cNvPr>
          <p:cNvSpPr txBox="1"/>
          <p:nvPr/>
        </p:nvSpPr>
        <p:spPr>
          <a:xfrm>
            <a:off x="953771" y="1109603"/>
            <a:ext cx="2843529" cy="707886"/>
          </a:xfrm>
          <a:prstGeom prst="rect">
            <a:avLst/>
          </a:prstGeom>
          <a:noFill/>
        </p:spPr>
        <p:txBody>
          <a:bodyPr wrap="square">
            <a:spAutoFit/>
          </a:bodyPr>
          <a:lstStyle/>
          <a:p>
            <a:r>
              <a:rPr lang="es-CO" sz="4000" b="1" dirty="0">
                <a:solidFill>
                  <a:srgbClr val="FFFF00"/>
                </a:solidFill>
                <a:latin typeface="Grotesque" panose="020B0504020202020204" pitchFamily="34" charset="0"/>
              </a:rPr>
              <a:t>Contenido</a:t>
            </a:r>
            <a:endParaRPr lang="es-CO" sz="4000" dirty="0">
              <a:solidFill>
                <a:srgbClr val="FFFF00"/>
              </a:solidFill>
            </a:endParaRPr>
          </a:p>
        </p:txBody>
      </p:sp>
      <p:sp>
        <p:nvSpPr>
          <p:cNvPr id="3" name="CuadroTexto 2">
            <a:extLst>
              <a:ext uri="{FF2B5EF4-FFF2-40B4-BE49-F238E27FC236}">
                <a16:creationId xmlns:a16="http://schemas.microsoft.com/office/drawing/2014/main" id="{A4D92D92-174C-4D9E-878D-3DDF1F4D7E5F}"/>
              </a:ext>
            </a:extLst>
          </p:cNvPr>
          <p:cNvSpPr txBox="1"/>
          <p:nvPr/>
        </p:nvSpPr>
        <p:spPr>
          <a:xfrm>
            <a:off x="953771" y="2019748"/>
            <a:ext cx="4545330" cy="3728649"/>
          </a:xfrm>
          <a:prstGeom prst="rect">
            <a:avLst/>
          </a:prstGeom>
          <a:noFill/>
        </p:spPr>
        <p:txBody>
          <a:bodyPr wrap="square" rtlCol="0">
            <a:spAutoFit/>
          </a:bodyPr>
          <a:lstStyle/>
          <a:p>
            <a:pPr marL="342900" indent="-342900">
              <a:lnSpc>
                <a:spcPct val="150000"/>
              </a:lnSpc>
              <a:buFont typeface="+mj-lt"/>
              <a:buAutoNum type="arabicPeriod"/>
            </a:pPr>
            <a:r>
              <a:rPr lang="es-CO" sz="2000" dirty="0">
                <a:latin typeface="Arial" panose="020B0604020202020204" pitchFamily="34" charset="0"/>
                <a:cs typeface="Arial" panose="020B0604020202020204" pitchFamily="34" charset="0"/>
              </a:rPr>
              <a:t>Contexto</a:t>
            </a:r>
          </a:p>
          <a:p>
            <a:pPr marL="342900" indent="-342900">
              <a:lnSpc>
                <a:spcPct val="150000"/>
              </a:lnSpc>
              <a:buFont typeface="+mj-lt"/>
              <a:buAutoNum type="arabicPeriod"/>
            </a:pPr>
            <a:r>
              <a:rPr lang="es-CO" sz="2000" dirty="0">
                <a:latin typeface="Arial" panose="020B0604020202020204" pitchFamily="34" charset="0"/>
                <a:cs typeface="Arial" panose="020B0604020202020204" pitchFamily="34" charset="0"/>
              </a:rPr>
              <a:t>Motivación y antecedentes</a:t>
            </a:r>
          </a:p>
          <a:p>
            <a:pPr marL="342900" indent="-342900">
              <a:lnSpc>
                <a:spcPct val="150000"/>
              </a:lnSpc>
              <a:buFont typeface="+mj-lt"/>
              <a:buAutoNum type="arabicPeriod"/>
            </a:pPr>
            <a:r>
              <a:rPr lang="es-CO" sz="2000" dirty="0">
                <a:latin typeface="Arial" panose="020B0604020202020204" pitchFamily="34" charset="0"/>
                <a:cs typeface="Arial" panose="020B0604020202020204" pitchFamily="34" charset="0"/>
              </a:rPr>
              <a:t>Objetivos</a:t>
            </a:r>
          </a:p>
          <a:p>
            <a:pPr marL="342900" indent="-342900">
              <a:lnSpc>
                <a:spcPct val="150000"/>
              </a:lnSpc>
              <a:buFont typeface="+mj-lt"/>
              <a:buAutoNum type="arabicPeriod"/>
            </a:pPr>
            <a:r>
              <a:rPr lang="es-CO" sz="2000" dirty="0">
                <a:latin typeface="Arial" panose="020B0604020202020204" pitchFamily="34" charset="0"/>
                <a:cs typeface="Arial" panose="020B0604020202020204" pitchFamily="34" charset="0"/>
              </a:rPr>
              <a:t>Estado del arte</a:t>
            </a:r>
          </a:p>
          <a:p>
            <a:pPr marL="342900" indent="-342900">
              <a:lnSpc>
                <a:spcPct val="150000"/>
              </a:lnSpc>
              <a:buFont typeface="+mj-lt"/>
              <a:buAutoNum type="arabicPeriod"/>
            </a:pPr>
            <a:r>
              <a:rPr lang="es-CO" sz="2000" dirty="0">
                <a:latin typeface="Arial" panose="020B0604020202020204" pitchFamily="34" charset="0"/>
                <a:cs typeface="Arial" panose="020B0604020202020204" pitchFamily="34" charset="0"/>
              </a:rPr>
              <a:t>Metodología</a:t>
            </a:r>
          </a:p>
          <a:p>
            <a:pPr marL="342900" indent="-342900">
              <a:lnSpc>
                <a:spcPct val="150000"/>
              </a:lnSpc>
              <a:buFont typeface="+mj-lt"/>
              <a:buAutoNum type="arabicPeriod"/>
            </a:pPr>
            <a:r>
              <a:rPr lang="es-CO" sz="2000" dirty="0">
                <a:latin typeface="Arial" panose="020B0604020202020204" pitchFamily="34" charset="0"/>
                <a:cs typeface="Arial" panose="020B0604020202020204" pitchFamily="34" charset="0"/>
              </a:rPr>
              <a:t>Experimentos y resultados</a:t>
            </a:r>
          </a:p>
          <a:p>
            <a:pPr marL="342900" indent="-342900">
              <a:lnSpc>
                <a:spcPct val="150000"/>
              </a:lnSpc>
              <a:buFont typeface="+mj-lt"/>
              <a:buAutoNum type="arabicPeriod"/>
            </a:pPr>
            <a:r>
              <a:rPr lang="es-CO" sz="2000" dirty="0">
                <a:latin typeface="Arial" panose="020B0604020202020204" pitchFamily="34" charset="0"/>
                <a:cs typeface="Arial" panose="020B0604020202020204" pitchFamily="34" charset="0"/>
              </a:rPr>
              <a:t>Contribuciones y entregables</a:t>
            </a:r>
          </a:p>
          <a:p>
            <a:pPr marL="342900" indent="-342900">
              <a:lnSpc>
                <a:spcPct val="150000"/>
              </a:lnSpc>
              <a:buFont typeface="+mj-lt"/>
              <a:buAutoNum type="arabicPeriod"/>
            </a:pPr>
            <a:r>
              <a:rPr lang="es-CO" sz="2000" dirty="0">
                <a:latin typeface="Arial" panose="020B0604020202020204" pitchFamily="34" charset="0"/>
                <a:cs typeface="Arial" panose="020B0604020202020204" pitchFamily="34" charset="0"/>
              </a:rPr>
              <a:t>Conclusiones y trabajo futuro</a:t>
            </a:r>
          </a:p>
        </p:txBody>
      </p:sp>
      <p:pic>
        <p:nvPicPr>
          <p:cNvPr id="2052" name="Picture 4" descr="Qué es el criptojacking? | Binance Academy">
            <a:extLst>
              <a:ext uri="{FF2B5EF4-FFF2-40B4-BE49-F238E27FC236}">
                <a16:creationId xmlns:a16="http://schemas.microsoft.com/office/drawing/2014/main" id="{DEDEC464-C51D-4027-AD27-46E93DB31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0879" y="2019748"/>
            <a:ext cx="5194300" cy="3617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804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5DBA490-393C-4F2B-82A2-29040FC77E8F}"/>
              </a:ext>
            </a:extLst>
          </p:cNvPr>
          <p:cNvSpPr>
            <a:spLocks noGrp="1"/>
          </p:cNvSpPr>
          <p:nvPr>
            <p:ph type="sldNum" sz="quarter" idx="12"/>
          </p:nvPr>
        </p:nvSpPr>
        <p:spPr/>
        <p:txBody>
          <a:bodyPr/>
          <a:lstStyle/>
          <a:p>
            <a:fld id="{686F1EC4-E6AC-4C4E-87EF-1D1F5F80E684}" type="slidenum">
              <a:rPr lang="es-CO" smtClean="0"/>
              <a:t>20</a:t>
            </a:fld>
            <a:endParaRPr lang="es-CO"/>
          </a:p>
        </p:txBody>
      </p:sp>
      <p:sp>
        <p:nvSpPr>
          <p:cNvPr id="9" name="CuadroTexto 8">
            <a:extLst>
              <a:ext uri="{FF2B5EF4-FFF2-40B4-BE49-F238E27FC236}">
                <a16:creationId xmlns:a16="http://schemas.microsoft.com/office/drawing/2014/main" id="{ED41E63E-76F1-465E-A15E-E17D9130D8F1}"/>
              </a:ext>
            </a:extLst>
          </p:cNvPr>
          <p:cNvSpPr txBox="1"/>
          <p:nvPr/>
        </p:nvSpPr>
        <p:spPr>
          <a:xfrm>
            <a:off x="1654480" y="715549"/>
            <a:ext cx="9410699" cy="1323439"/>
          </a:xfrm>
          <a:prstGeom prst="rect">
            <a:avLst/>
          </a:prstGeom>
          <a:noFill/>
        </p:spPr>
        <p:txBody>
          <a:bodyPr wrap="square">
            <a:spAutoFit/>
          </a:bodyPr>
          <a:lstStyle/>
          <a:p>
            <a:pPr algn="ctr"/>
            <a:r>
              <a:rPr lang="es-CO" sz="4000" b="1" dirty="0">
                <a:solidFill>
                  <a:srgbClr val="FFFF00"/>
                </a:solidFill>
                <a:latin typeface="Grotesque" panose="020B0504020202020204" pitchFamily="34" charset="0"/>
              </a:rPr>
              <a:t>Entendimiento de los datos de variables de hardware</a:t>
            </a:r>
          </a:p>
        </p:txBody>
      </p:sp>
      <p:sp>
        <p:nvSpPr>
          <p:cNvPr id="10" name="CuadroTexto 9">
            <a:extLst>
              <a:ext uri="{FF2B5EF4-FFF2-40B4-BE49-F238E27FC236}">
                <a16:creationId xmlns:a16="http://schemas.microsoft.com/office/drawing/2014/main" id="{CB26CEE2-6B0A-4855-BC94-48C01064AB97}"/>
              </a:ext>
            </a:extLst>
          </p:cNvPr>
          <p:cNvSpPr txBox="1"/>
          <p:nvPr/>
        </p:nvSpPr>
        <p:spPr>
          <a:xfrm>
            <a:off x="6359829" y="2875747"/>
            <a:ext cx="5080586" cy="1384995"/>
          </a:xfrm>
          <a:prstGeom prst="rect">
            <a:avLst/>
          </a:prstGeom>
          <a:noFill/>
        </p:spPr>
        <p:txBody>
          <a:bodyPr wrap="square">
            <a:spAutoFit/>
          </a:bodyPr>
          <a:lstStyle/>
          <a:p>
            <a:r>
              <a:rPr lang="es-CO" dirty="0">
                <a:solidFill>
                  <a:srgbClr val="FFFF00"/>
                </a:solidFill>
                <a:latin typeface="Grotesque" panose="020B0504020202020204" pitchFamily="34" charset="0"/>
              </a:rPr>
              <a:t>Datos</a:t>
            </a:r>
            <a:r>
              <a:rPr lang="en-US" dirty="0">
                <a:solidFill>
                  <a:srgbClr val="FFFF00"/>
                </a:solidFill>
                <a:latin typeface="Grotesque" panose="020B0504020202020204" pitchFamily="34" charset="0"/>
              </a:rPr>
              <a:t> normales (80851) y </a:t>
            </a:r>
            <a:r>
              <a:rPr lang="en-US" dirty="0" err="1">
                <a:solidFill>
                  <a:srgbClr val="FFFF00"/>
                </a:solidFill>
                <a:latin typeface="Grotesque" panose="020B0504020202020204" pitchFamily="34" charset="0"/>
              </a:rPr>
              <a:t>Datos</a:t>
            </a:r>
            <a:r>
              <a:rPr lang="en-US" dirty="0">
                <a:solidFill>
                  <a:srgbClr val="FFFF00"/>
                </a:solidFill>
                <a:latin typeface="Grotesque" panose="020B0504020202020204" pitchFamily="34" charset="0"/>
              </a:rPr>
              <a:t> </a:t>
            </a:r>
            <a:r>
              <a:rPr lang="en-US" dirty="0" err="1">
                <a:solidFill>
                  <a:srgbClr val="FFFF00"/>
                </a:solidFill>
                <a:latin typeface="Grotesque" panose="020B0504020202020204" pitchFamily="34" charset="0"/>
              </a:rPr>
              <a:t>mineros</a:t>
            </a:r>
            <a:r>
              <a:rPr lang="en-US" dirty="0">
                <a:solidFill>
                  <a:srgbClr val="FFFF00"/>
                </a:solidFill>
                <a:latin typeface="Grotesque" panose="020B0504020202020204" pitchFamily="34" charset="0"/>
              </a:rPr>
              <a:t> </a:t>
            </a:r>
            <a:r>
              <a:rPr lang="es-CO" dirty="0">
                <a:solidFill>
                  <a:srgbClr val="FFFF00"/>
                </a:solidFill>
                <a:latin typeface="Grotesque" panose="020B0504020202020204" pitchFamily="34" charset="0"/>
              </a:rPr>
              <a:t>(14461)</a:t>
            </a:r>
          </a:p>
          <a:p>
            <a:r>
              <a:rPr lang="en-US" sz="1200" b="0" i="0" dirty="0" err="1">
                <a:solidFill>
                  <a:srgbClr val="FFFF00"/>
                </a:solidFill>
                <a:effectLst/>
                <a:latin typeface="Grotesque" panose="020B0504020202020204" pitchFamily="34" charset="0"/>
              </a:rPr>
              <a:t>Keshani</a:t>
            </a:r>
            <a:r>
              <a:rPr lang="en-US" sz="1200" b="0" i="0" dirty="0">
                <a:solidFill>
                  <a:srgbClr val="FFFF00"/>
                </a:solidFill>
                <a:effectLst/>
                <a:latin typeface="Grotesque" panose="020B0504020202020204" pitchFamily="34" charset="0"/>
              </a:rPr>
              <a:t> Jayasinghe (2019). </a:t>
            </a:r>
            <a:r>
              <a:rPr lang="en-US" sz="1200" b="0" i="0" dirty="0" err="1">
                <a:solidFill>
                  <a:srgbClr val="FFFF00"/>
                </a:solidFill>
                <a:effectLst/>
                <a:latin typeface="Grotesque" panose="020B0504020202020204" pitchFamily="34" charset="0"/>
              </a:rPr>
              <a:t>Cryptojacking</a:t>
            </a:r>
            <a:r>
              <a:rPr lang="en-US" sz="1200" b="0" i="0" dirty="0">
                <a:solidFill>
                  <a:srgbClr val="FFFF00"/>
                </a:solidFill>
                <a:effectLst/>
                <a:latin typeface="Grotesque" panose="020B0504020202020204" pitchFamily="34" charset="0"/>
              </a:rPr>
              <a:t> Attack Timeseries Dataset</a:t>
            </a:r>
          </a:p>
          <a:p>
            <a:r>
              <a:rPr lang="en-US" sz="1200" b="0" i="0" dirty="0">
                <a:solidFill>
                  <a:srgbClr val="FFFF00"/>
                </a:solidFill>
                <a:effectLst/>
                <a:latin typeface="Grotesque" panose="020B0504020202020204" pitchFamily="34" charset="0"/>
              </a:rPr>
              <a:t>Timeseries </a:t>
            </a:r>
            <a:r>
              <a:rPr lang="en-US" sz="1200" b="0" i="0" dirty="0" err="1">
                <a:solidFill>
                  <a:srgbClr val="FFFF00"/>
                </a:solidFill>
                <a:effectLst/>
                <a:latin typeface="Grotesque" panose="020B0504020202020204" pitchFamily="34" charset="0"/>
              </a:rPr>
              <a:t>Cryptojacking</a:t>
            </a:r>
            <a:r>
              <a:rPr lang="en-US" sz="1200" b="0" i="0" dirty="0">
                <a:solidFill>
                  <a:srgbClr val="FFFF00"/>
                </a:solidFill>
                <a:effectLst/>
                <a:latin typeface="Grotesque" panose="020B0504020202020204" pitchFamily="34" charset="0"/>
              </a:rPr>
              <a:t> Attack Dataset Based on Performance Metrics. https://www.kaggle.com/keshanijayasinghe/cryptojacking-attack-timeseries-dataset</a:t>
            </a:r>
          </a:p>
        </p:txBody>
      </p:sp>
      <p:pic>
        <p:nvPicPr>
          <p:cNvPr id="3074" name="Picture 2">
            <a:extLst>
              <a:ext uri="{FF2B5EF4-FFF2-40B4-BE49-F238E27FC236}">
                <a16:creationId xmlns:a16="http://schemas.microsoft.com/office/drawing/2014/main" id="{A7EDEE1F-5510-4CEE-9551-07E515C7D2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847" y="2297108"/>
            <a:ext cx="4505325" cy="31051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55480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83482EB-34C8-4BE7-BB36-5B9963A0DD37}"/>
              </a:ext>
            </a:extLst>
          </p:cNvPr>
          <p:cNvSpPr>
            <a:spLocks noGrp="1"/>
          </p:cNvSpPr>
          <p:nvPr>
            <p:ph type="sldNum" sz="quarter" idx="12"/>
          </p:nvPr>
        </p:nvSpPr>
        <p:spPr/>
        <p:txBody>
          <a:bodyPr/>
          <a:lstStyle/>
          <a:p>
            <a:fld id="{686F1EC4-E6AC-4C4E-87EF-1D1F5F80E684}" type="slidenum">
              <a:rPr lang="es-CO" smtClean="0"/>
              <a:t>21</a:t>
            </a:fld>
            <a:endParaRPr lang="es-CO"/>
          </a:p>
        </p:txBody>
      </p:sp>
      <p:sp>
        <p:nvSpPr>
          <p:cNvPr id="3" name="CuadroTexto 2">
            <a:extLst>
              <a:ext uri="{FF2B5EF4-FFF2-40B4-BE49-F238E27FC236}">
                <a16:creationId xmlns:a16="http://schemas.microsoft.com/office/drawing/2014/main" id="{9DAFA4E2-44B1-4D3A-82DD-F9EB60780F53}"/>
              </a:ext>
            </a:extLst>
          </p:cNvPr>
          <p:cNvSpPr txBox="1"/>
          <p:nvPr/>
        </p:nvSpPr>
        <p:spPr>
          <a:xfrm>
            <a:off x="1645595" y="1019876"/>
            <a:ext cx="9144000" cy="707886"/>
          </a:xfrm>
          <a:prstGeom prst="rect">
            <a:avLst/>
          </a:prstGeom>
          <a:noFill/>
        </p:spPr>
        <p:txBody>
          <a:bodyPr wrap="square">
            <a:spAutoFit/>
          </a:bodyPr>
          <a:lstStyle/>
          <a:p>
            <a:pPr algn="ctr"/>
            <a:r>
              <a:rPr lang="es-CO" sz="4000" b="1" dirty="0">
                <a:solidFill>
                  <a:srgbClr val="FFFF00"/>
                </a:solidFill>
                <a:latin typeface="Grotesque" panose="020B0504020202020204" pitchFamily="34" charset="0"/>
              </a:rPr>
              <a:t>Preprocesamiento de los datos</a:t>
            </a:r>
          </a:p>
        </p:txBody>
      </p:sp>
      <p:graphicFrame>
        <p:nvGraphicFramePr>
          <p:cNvPr id="6" name="Diagrama 5">
            <a:extLst>
              <a:ext uri="{FF2B5EF4-FFF2-40B4-BE49-F238E27FC236}">
                <a16:creationId xmlns:a16="http://schemas.microsoft.com/office/drawing/2014/main" id="{C20719BC-268F-4D4D-BAD8-76059712BA3C}"/>
              </a:ext>
            </a:extLst>
          </p:cNvPr>
          <p:cNvGraphicFramePr/>
          <p:nvPr>
            <p:extLst>
              <p:ext uri="{D42A27DB-BD31-4B8C-83A1-F6EECF244321}">
                <p14:modId xmlns:p14="http://schemas.microsoft.com/office/powerpoint/2010/main" val="3529359494"/>
              </p:ext>
            </p:extLst>
          </p:nvPr>
        </p:nvGraphicFramePr>
        <p:xfrm>
          <a:off x="2409371" y="1727762"/>
          <a:ext cx="7373257" cy="4062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1639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8143B6F-C50B-406A-AA59-A52F27C2692A}"/>
              </a:ext>
            </a:extLst>
          </p:cNvPr>
          <p:cNvSpPr>
            <a:spLocks noGrp="1"/>
          </p:cNvSpPr>
          <p:nvPr>
            <p:ph type="sldNum" sz="quarter" idx="12"/>
          </p:nvPr>
        </p:nvSpPr>
        <p:spPr/>
        <p:txBody>
          <a:bodyPr/>
          <a:lstStyle/>
          <a:p>
            <a:fld id="{686F1EC4-E6AC-4C4E-87EF-1D1F5F80E684}" type="slidenum">
              <a:rPr lang="es-CO" smtClean="0"/>
              <a:t>22</a:t>
            </a:fld>
            <a:endParaRPr lang="es-CO"/>
          </a:p>
        </p:txBody>
      </p:sp>
      <p:sp>
        <p:nvSpPr>
          <p:cNvPr id="3" name="CuadroTexto 2">
            <a:extLst>
              <a:ext uri="{FF2B5EF4-FFF2-40B4-BE49-F238E27FC236}">
                <a16:creationId xmlns:a16="http://schemas.microsoft.com/office/drawing/2014/main" id="{0CD842CA-FE97-4DB7-8F21-0B0848622B88}"/>
              </a:ext>
            </a:extLst>
          </p:cNvPr>
          <p:cNvSpPr txBox="1"/>
          <p:nvPr/>
        </p:nvSpPr>
        <p:spPr>
          <a:xfrm>
            <a:off x="2221061" y="1042736"/>
            <a:ext cx="7127655" cy="707886"/>
          </a:xfrm>
          <a:prstGeom prst="rect">
            <a:avLst/>
          </a:prstGeom>
          <a:noFill/>
        </p:spPr>
        <p:txBody>
          <a:bodyPr wrap="square">
            <a:spAutoFit/>
          </a:bodyPr>
          <a:lstStyle/>
          <a:p>
            <a:pPr algn="ctr"/>
            <a:r>
              <a:rPr lang="es-CO" sz="4000" b="1" dirty="0">
                <a:solidFill>
                  <a:srgbClr val="FFFF00"/>
                </a:solidFill>
                <a:latin typeface="Grotesque" panose="020B0504020202020204" pitchFamily="34" charset="0"/>
              </a:rPr>
              <a:t>Modelo y Evaluación</a:t>
            </a:r>
          </a:p>
        </p:txBody>
      </p:sp>
      <p:sp>
        <p:nvSpPr>
          <p:cNvPr id="4" name="CuadroTexto 3">
            <a:extLst>
              <a:ext uri="{FF2B5EF4-FFF2-40B4-BE49-F238E27FC236}">
                <a16:creationId xmlns:a16="http://schemas.microsoft.com/office/drawing/2014/main" id="{F1B8E077-0A04-4F33-9412-359FCBA0C056}"/>
              </a:ext>
            </a:extLst>
          </p:cNvPr>
          <p:cNvSpPr txBox="1"/>
          <p:nvPr/>
        </p:nvSpPr>
        <p:spPr>
          <a:xfrm>
            <a:off x="1501254" y="3070746"/>
            <a:ext cx="2240613" cy="188820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s-CO" sz="2000" b="1" dirty="0">
                <a:latin typeface="Grotesque" panose="020B0504020202020204" pitchFamily="34" charset="0"/>
              </a:rPr>
              <a:t>KNN</a:t>
            </a:r>
          </a:p>
          <a:p>
            <a:pPr marL="285750" indent="-285750">
              <a:lnSpc>
                <a:spcPct val="150000"/>
              </a:lnSpc>
              <a:buFont typeface="Arial" panose="020B0604020202020204" pitchFamily="34" charset="0"/>
              <a:buChar char="•"/>
            </a:pPr>
            <a:r>
              <a:rPr lang="es-CO" sz="2000" b="1" dirty="0">
                <a:latin typeface="Grotesque" panose="020B0504020202020204" pitchFamily="34" charset="0"/>
              </a:rPr>
              <a:t>SVM</a:t>
            </a:r>
          </a:p>
          <a:p>
            <a:pPr marL="285750" indent="-285750">
              <a:lnSpc>
                <a:spcPct val="150000"/>
              </a:lnSpc>
              <a:buFont typeface="Arial" panose="020B0604020202020204" pitchFamily="34" charset="0"/>
              <a:buChar char="•"/>
            </a:pPr>
            <a:r>
              <a:rPr lang="es-CO" sz="2000" b="1" dirty="0">
                <a:latin typeface="Grotesque" panose="020B0504020202020204" pitchFamily="34" charset="0"/>
              </a:rPr>
              <a:t>Naive Bayes</a:t>
            </a:r>
          </a:p>
          <a:p>
            <a:pPr marL="285750" indent="-285750">
              <a:lnSpc>
                <a:spcPct val="150000"/>
              </a:lnSpc>
              <a:buFont typeface="Arial" panose="020B0604020202020204" pitchFamily="34" charset="0"/>
              <a:buChar char="•"/>
            </a:pPr>
            <a:r>
              <a:rPr lang="es-CO" sz="2000" b="1" dirty="0">
                <a:latin typeface="Grotesque" panose="020B0504020202020204" pitchFamily="34" charset="0"/>
              </a:rPr>
              <a:t>Decisión Tree</a:t>
            </a:r>
          </a:p>
        </p:txBody>
      </p:sp>
      <p:sp>
        <p:nvSpPr>
          <p:cNvPr id="6" name="CuadroTexto 5">
            <a:extLst>
              <a:ext uri="{FF2B5EF4-FFF2-40B4-BE49-F238E27FC236}">
                <a16:creationId xmlns:a16="http://schemas.microsoft.com/office/drawing/2014/main" id="{65151933-53C1-4AFC-910A-6819094F447A}"/>
              </a:ext>
            </a:extLst>
          </p:cNvPr>
          <p:cNvSpPr txBox="1"/>
          <p:nvPr/>
        </p:nvSpPr>
        <p:spPr>
          <a:xfrm>
            <a:off x="6437194" y="2080395"/>
            <a:ext cx="3021596" cy="373486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s-CO" sz="2000" b="1" dirty="0">
                <a:latin typeface="Grotesque" panose="020B0504020202020204" pitchFamily="34" charset="0"/>
              </a:rPr>
              <a:t>Matriz de confusión</a:t>
            </a:r>
          </a:p>
          <a:p>
            <a:pPr marL="285750" indent="-285750">
              <a:lnSpc>
                <a:spcPct val="150000"/>
              </a:lnSpc>
              <a:buFont typeface="Arial" panose="020B0604020202020204" pitchFamily="34" charset="0"/>
              <a:buChar char="•"/>
            </a:pPr>
            <a:r>
              <a:rPr lang="es-CO" sz="2000" b="1" dirty="0" err="1">
                <a:latin typeface="Grotesque" panose="020B0504020202020204" pitchFamily="34" charset="0"/>
              </a:rPr>
              <a:t>Accuracy</a:t>
            </a:r>
            <a:endParaRPr lang="es-CO" sz="2000" b="1" dirty="0">
              <a:latin typeface="Grotesque" panose="020B0504020202020204" pitchFamily="34" charset="0"/>
            </a:endParaRPr>
          </a:p>
          <a:p>
            <a:pPr marL="285750" indent="-285750">
              <a:lnSpc>
                <a:spcPct val="150000"/>
              </a:lnSpc>
              <a:buFont typeface="Arial" panose="020B0604020202020204" pitchFamily="34" charset="0"/>
              <a:buChar char="•"/>
            </a:pPr>
            <a:r>
              <a:rPr lang="es-CO" sz="2000" b="1" dirty="0">
                <a:latin typeface="Grotesque" panose="020B0504020202020204" pitchFamily="34" charset="0"/>
              </a:rPr>
              <a:t>Kappa</a:t>
            </a:r>
          </a:p>
          <a:p>
            <a:pPr marL="285750" indent="-285750">
              <a:lnSpc>
                <a:spcPct val="150000"/>
              </a:lnSpc>
              <a:buFont typeface="Arial" panose="020B0604020202020204" pitchFamily="34" charset="0"/>
              <a:buChar char="•"/>
            </a:pPr>
            <a:r>
              <a:rPr lang="es-CO" sz="2000" b="1" dirty="0">
                <a:latin typeface="Grotesque" panose="020B0504020202020204" pitchFamily="34" charset="0"/>
              </a:rPr>
              <a:t>Precisión</a:t>
            </a:r>
          </a:p>
          <a:p>
            <a:pPr marL="285750" indent="-285750">
              <a:lnSpc>
                <a:spcPct val="150000"/>
              </a:lnSpc>
              <a:buFont typeface="Arial" panose="020B0604020202020204" pitchFamily="34" charset="0"/>
              <a:buChar char="•"/>
            </a:pPr>
            <a:r>
              <a:rPr lang="es-CO" sz="2000" b="1" i="1" dirty="0" err="1">
                <a:latin typeface="Grotesque" panose="020B0504020202020204" pitchFamily="34" charset="0"/>
              </a:rPr>
              <a:t>Recall</a:t>
            </a:r>
            <a:endParaRPr lang="es-CO" sz="2000" b="1" i="1" dirty="0">
              <a:latin typeface="Grotesque" panose="020B0504020202020204" pitchFamily="34" charset="0"/>
            </a:endParaRPr>
          </a:p>
          <a:p>
            <a:pPr marL="285750" indent="-285750">
              <a:lnSpc>
                <a:spcPct val="150000"/>
              </a:lnSpc>
              <a:buFont typeface="Arial" panose="020B0604020202020204" pitchFamily="34" charset="0"/>
              <a:buChar char="•"/>
            </a:pPr>
            <a:r>
              <a:rPr lang="es-CO" sz="2000" b="1" dirty="0">
                <a:latin typeface="Grotesque" panose="020B0504020202020204" pitchFamily="34" charset="0"/>
              </a:rPr>
              <a:t>Especificidad</a:t>
            </a:r>
          </a:p>
          <a:p>
            <a:pPr marL="285750" indent="-285750">
              <a:lnSpc>
                <a:spcPct val="150000"/>
              </a:lnSpc>
              <a:buFont typeface="Arial" panose="020B0604020202020204" pitchFamily="34" charset="0"/>
              <a:buChar char="•"/>
            </a:pPr>
            <a:r>
              <a:rPr lang="es-CO" sz="2000" b="1" dirty="0">
                <a:latin typeface="Grotesque" panose="020B0504020202020204" pitchFamily="34" charset="0"/>
              </a:rPr>
              <a:t>F1-score</a:t>
            </a:r>
          </a:p>
          <a:p>
            <a:pPr marL="285750" indent="-285750">
              <a:lnSpc>
                <a:spcPct val="150000"/>
              </a:lnSpc>
              <a:buFont typeface="Arial" panose="020B0604020202020204" pitchFamily="34" charset="0"/>
              <a:buChar char="•"/>
            </a:pPr>
            <a:r>
              <a:rPr lang="es-CO" sz="2000" b="1" dirty="0">
                <a:latin typeface="Grotesque" panose="020B0504020202020204" pitchFamily="34" charset="0"/>
              </a:rPr>
              <a:t>ROC (AUC)</a:t>
            </a:r>
          </a:p>
        </p:txBody>
      </p:sp>
    </p:spTree>
    <p:extLst>
      <p:ext uri="{BB962C8B-B14F-4D97-AF65-F5344CB8AC3E}">
        <p14:creationId xmlns:p14="http://schemas.microsoft.com/office/powerpoint/2010/main" val="721711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91AC6FE-EBE0-4126-9A96-AAFE89E18C51}"/>
              </a:ext>
            </a:extLst>
          </p:cNvPr>
          <p:cNvSpPr>
            <a:spLocks noGrp="1"/>
          </p:cNvSpPr>
          <p:nvPr>
            <p:ph type="sldNum" sz="quarter" idx="12"/>
          </p:nvPr>
        </p:nvSpPr>
        <p:spPr/>
        <p:txBody>
          <a:bodyPr/>
          <a:lstStyle/>
          <a:p>
            <a:fld id="{686F1EC4-E6AC-4C4E-87EF-1D1F5F80E684}" type="slidenum">
              <a:rPr lang="es-CO" smtClean="0"/>
              <a:t>23</a:t>
            </a:fld>
            <a:endParaRPr lang="es-CO"/>
          </a:p>
        </p:txBody>
      </p:sp>
      <p:sp>
        <p:nvSpPr>
          <p:cNvPr id="3" name="CuadroTexto 2">
            <a:extLst>
              <a:ext uri="{FF2B5EF4-FFF2-40B4-BE49-F238E27FC236}">
                <a16:creationId xmlns:a16="http://schemas.microsoft.com/office/drawing/2014/main" id="{F0AF76BA-185C-4EC0-B8C4-565589679AE4}"/>
              </a:ext>
            </a:extLst>
          </p:cNvPr>
          <p:cNvSpPr txBox="1"/>
          <p:nvPr/>
        </p:nvSpPr>
        <p:spPr>
          <a:xfrm>
            <a:off x="1347074" y="2054477"/>
            <a:ext cx="2400075" cy="2785378"/>
          </a:xfrm>
          <a:prstGeom prst="rect">
            <a:avLst/>
          </a:prstGeom>
          <a:noFill/>
        </p:spPr>
        <p:txBody>
          <a:bodyPr wrap="square">
            <a:spAutoFit/>
          </a:bodyPr>
          <a:lstStyle/>
          <a:p>
            <a:pPr algn="ctr"/>
            <a:r>
              <a:rPr lang="es-CO" sz="2500" b="1" i="0" dirty="0">
                <a:solidFill>
                  <a:srgbClr val="FFFF00"/>
                </a:solidFill>
                <a:effectLst/>
                <a:latin typeface="Grotesque" panose="020B0804020202020204" pitchFamily="34" charset="0"/>
              </a:rPr>
              <a:t>Se realizó un análisis exploratorio, pero estas son como las más relevantes</a:t>
            </a:r>
            <a:endParaRPr lang="es-CO" sz="2500" b="1" i="1" dirty="0">
              <a:solidFill>
                <a:srgbClr val="FFFF00"/>
              </a:solidFill>
              <a:latin typeface="Grotesque" panose="020B0804020202020204" pitchFamily="34" charset="0"/>
            </a:endParaRPr>
          </a:p>
        </p:txBody>
      </p:sp>
      <p:sp>
        <p:nvSpPr>
          <p:cNvPr id="4" name="CuadroTexto 3">
            <a:extLst>
              <a:ext uri="{FF2B5EF4-FFF2-40B4-BE49-F238E27FC236}">
                <a16:creationId xmlns:a16="http://schemas.microsoft.com/office/drawing/2014/main" id="{A3C93547-BED6-4D14-83E4-894B465C030B}"/>
              </a:ext>
            </a:extLst>
          </p:cNvPr>
          <p:cNvSpPr txBox="1"/>
          <p:nvPr/>
        </p:nvSpPr>
        <p:spPr>
          <a:xfrm>
            <a:off x="4183434" y="2648035"/>
            <a:ext cx="7560861" cy="1323439"/>
          </a:xfrm>
          <a:prstGeom prst="rect">
            <a:avLst/>
          </a:prstGeom>
          <a:noFill/>
        </p:spPr>
        <p:txBody>
          <a:bodyPr wrap="square" rtlCol="0">
            <a:spAutoFit/>
          </a:bodyPr>
          <a:lstStyle/>
          <a:p>
            <a:pPr marL="285750" indent="-285750">
              <a:buFont typeface="Arial" panose="020B0604020202020204" pitchFamily="34" charset="0"/>
              <a:buChar char="•"/>
            </a:pPr>
            <a:r>
              <a:rPr lang="es-CO" sz="2000" dirty="0" err="1">
                <a:latin typeface="Arial" panose="020B0604020202020204" pitchFamily="34" charset="0"/>
                <a:cs typeface="Arial" panose="020B0604020202020204" pitchFamily="34" charset="0"/>
              </a:rPr>
              <a:t>Avg_bps</a:t>
            </a:r>
            <a:r>
              <a:rPr lang="es-CO" sz="2000" dirty="0">
                <a:latin typeface="Arial" panose="020B0604020202020204" pitchFamily="34" charset="0"/>
                <a:cs typeface="Arial" panose="020B0604020202020204" pitchFamily="34" charset="0"/>
              </a:rPr>
              <a:t>: Promedio de bits</a:t>
            </a:r>
          </a:p>
          <a:p>
            <a:pPr marL="285750" indent="-285750">
              <a:buFont typeface="Arial" panose="020B0604020202020204" pitchFamily="34" charset="0"/>
              <a:buChar char="•"/>
            </a:pPr>
            <a:r>
              <a:rPr lang="es-CO" sz="2000" dirty="0" err="1">
                <a:latin typeface="Arial" panose="020B0604020202020204" pitchFamily="34" charset="0"/>
                <a:cs typeface="Arial" panose="020B0604020202020204" pitchFamily="34" charset="0"/>
              </a:rPr>
              <a:t>Avg_bpp</a:t>
            </a:r>
            <a:r>
              <a:rPr lang="es-CO" sz="2000" dirty="0">
                <a:latin typeface="Arial" panose="020B0604020202020204" pitchFamily="34" charset="0"/>
                <a:cs typeface="Arial" panose="020B0604020202020204" pitchFamily="34" charset="0"/>
              </a:rPr>
              <a:t>: Bytes en promedio</a:t>
            </a:r>
          </a:p>
          <a:p>
            <a:pPr marL="285750" indent="-285750">
              <a:buFont typeface="Arial" panose="020B0604020202020204" pitchFamily="34" charset="0"/>
              <a:buChar char="•"/>
            </a:pPr>
            <a:r>
              <a:rPr lang="es-CO" sz="2000" dirty="0">
                <a:latin typeface="Arial" panose="020B0604020202020204" pitchFamily="34" charset="0"/>
                <a:cs typeface="Arial" panose="020B0604020202020204" pitchFamily="34" charset="0"/>
              </a:rPr>
              <a:t>P3_ip: percentil 75% de todas las entradas de paquetes</a:t>
            </a:r>
          </a:p>
          <a:p>
            <a:pPr marL="285750" indent="-285750">
              <a:buFont typeface="Arial" panose="020B0604020202020204" pitchFamily="34" charset="0"/>
              <a:buChar char="•"/>
            </a:pPr>
            <a:r>
              <a:rPr lang="es-CO" sz="2000" dirty="0">
                <a:latin typeface="Arial" panose="020B0604020202020204" pitchFamily="34" charset="0"/>
                <a:cs typeface="Arial" panose="020B0604020202020204" pitchFamily="34" charset="0"/>
              </a:rPr>
              <a:t>P3_ib: percentil 75% de todas las entradas de bytes</a:t>
            </a:r>
          </a:p>
        </p:txBody>
      </p:sp>
    </p:spTree>
    <p:extLst>
      <p:ext uri="{BB962C8B-B14F-4D97-AF65-F5344CB8AC3E}">
        <p14:creationId xmlns:p14="http://schemas.microsoft.com/office/powerpoint/2010/main" val="58482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300909D-2302-4C0C-ADCC-975ADC29FAB8}"/>
              </a:ext>
            </a:extLst>
          </p:cNvPr>
          <p:cNvSpPr>
            <a:spLocks noGrp="1"/>
          </p:cNvSpPr>
          <p:nvPr>
            <p:ph type="sldNum" sz="quarter" idx="12"/>
          </p:nvPr>
        </p:nvSpPr>
        <p:spPr/>
        <p:txBody>
          <a:bodyPr/>
          <a:lstStyle/>
          <a:p>
            <a:fld id="{686F1EC4-E6AC-4C4E-87EF-1D1F5F80E684}" type="slidenum">
              <a:rPr lang="es-CO" smtClean="0"/>
              <a:t>24</a:t>
            </a:fld>
            <a:endParaRPr lang="es-CO"/>
          </a:p>
        </p:txBody>
      </p:sp>
      <p:pic>
        <p:nvPicPr>
          <p:cNvPr id="3074" name="Picture 2">
            <a:extLst>
              <a:ext uri="{FF2B5EF4-FFF2-40B4-BE49-F238E27FC236}">
                <a16:creationId xmlns:a16="http://schemas.microsoft.com/office/drawing/2014/main" id="{E28CBB40-1B83-4155-BEB9-BBD7554A06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35" t="6609" r="16152" b="69145"/>
          <a:stretch/>
        </p:blipFill>
        <p:spPr bwMode="auto">
          <a:xfrm>
            <a:off x="1101729" y="1452320"/>
            <a:ext cx="4994271" cy="35780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CuadroTexto 10">
            <a:extLst>
              <a:ext uri="{FF2B5EF4-FFF2-40B4-BE49-F238E27FC236}">
                <a16:creationId xmlns:a16="http://schemas.microsoft.com/office/drawing/2014/main" id="{0A4042FF-F564-49F2-B747-00AE23CE98A6}"/>
              </a:ext>
            </a:extLst>
          </p:cNvPr>
          <p:cNvSpPr txBox="1"/>
          <p:nvPr/>
        </p:nvSpPr>
        <p:spPr>
          <a:xfrm>
            <a:off x="6650732" y="1396240"/>
            <a:ext cx="4327495" cy="3690177"/>
          </a:xfrm>
          <a:prstGeom prst="rect">
            <a:avLst/>
          </a:prstGeom>
          <a:noFill/>
        </p:spPr>
        <p:txBody>
          <a:bodyPr wrap="square">
            <a:spAutoFit/>
          </a:bodyPr>
          <a:lstStyle/>
          <a:p>
            <a:pPr>
              <a:lnSpc>
                <a:spcPct val="200000"/>
              </a:lnSpc>
            </a:pPr>
            <a:r>
              <a:rPr lang="es-CO" sz="2000" dirty="0">
                <a:latin typeface="Arial" panose="020B0604020202020204" pitchFamily="34" charset="0"/>
                <a:cs typeface="Arial" panose="020B0604020202020204" pitchFamily="34" charset="0"/>
              </a:rPr>
              <a:t>El tráfico de los registros normales tiene una probabilidad más alta de aparecer que el de los mineros, además de que tienen un rango más amplio en los promedios de bits por segundo.</a:t>
            </a:r>
          </a:p>
        </p:txBody>
      </p:sp>
    </p:spTree>
    <p:extLst>
      <p:ext uri="{BB962C8B-B14F-4D97-AF65-F5344CB8AC3E}">
        <p14:creationId xmlns:p14="http://schemas.microsoft.com/office/powerpoint/2010/main" val="3413642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38D9F7A5-C06D-47D8-877E-125212BC013A}"/>
              </a:ext>
            </a:extLst>
          </p:cNvPr>
          <p:cNvSpPr>
            <a:spLocks noGrp="1"/>
          </p:cNvSpPr>
          <p:nvPr>
            <p:ph type="sldNum" sz="quarter" idx="12"/>
          </p:nvPr>
        </p:nvSpPr>
        <p:spPr/>
        <p:txBody>
          <a:bodyPr/>
          <a:lstStyle/>
          <a:p>
            <a:fld id="{686F1EC4-E6AC-4C4E-87EF-1D1F5F80E684}" type="slidenum">
              <a:rPr lang="es-CO" smtClean="0"/>
              <a:t>25</a:t>
            </a:fld>
            <a:endParaRPr lang="es-CO"/>
          </a:p>
        </p:txBody>
      </p:sp>
      <p:pic>
        <p:nvPicPr>
          <p:cNvPr id="4100" name="Picture 4">
            <a:extLst>
              <a:ext uri="{FF2B5EF4-FFF2-40B4-BE49-F238E27FC236}">
                <a16:creationId xmlns:a16="http://schemas.microsoft.com/office/drawing/2014/main" id="{3334BAD6-1CC7-4E82-9F42-A2FB343583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28" t="30059" r="15420" b="45970"/>
          <a:stretch/>
        </p:blipFill>
        <p:spPr bwMode="auto">
          <a:xfrm>
            <a:off x="1073527" y="1563546"/>
            <a:ext cx="4872581" cy="34908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CuadroTexto 11">
            <a:extLst>
              <a:ext uri="{FF2B5EF4-FFF2-40B4-BE49-F238E27FC236}">
                <a16:creationId xmlns:a16="http://schemas.microsoft.com/office/drawing/2014/main" id="{7925545D-F19F-4E97-BED5-04D07BCD03D2}"/>
              </a:ext>
            </a:extLst>
          </p:cNvPr>
          <p:cNvSpPr txBox="1"/>
          <p:nvPr/>
        </p:nvSpPr>
        <p:spPr>
          <a:xfrm>
            <a:off x="6448927" y="1156099"/>
            <a:ext cx="3888622" cy="4305730"/>
          </a:xfrm>
          <a:prstGeom prst="rect">
            <a:avLst/>
          </a:prstGeom>
          <a:noFill/>
        </p:spPr>
        <p:txBody>
          <a:bodyPr wrap="square">
            <a:spAutoFit/>
          </a:bodyPr>
          <a:lstStyle/>
          <a:p>
            <a:pPr>
              <a:lnSpc>
                <a:spcPct val="200000"/>
              </a:lnSpc>
            </a:pPr>
            <a:r>
              <a:rPr lang="es-CO" sz="2000" b="0" i="0" dirty="0">
                <a:effectLst/>
                <a:latin typeface="Arial" panose="020B0604020202020204" pitchFamily="34" charset="0"/>
                <a:cs typeface="Arial" panose="020B0604020202020204" pitchFamily="34" charset="0"/>
              </a:rPr>
              <a:t>Se aprecia que en la trasmisión de bytes en promedio fue mayor en los mineros no puros. Seguido de los mineros puros, lo cual indica que hubo una mayor trasmisión de bytes en procesos de minería.</a:t>
            </a:r>
            <a:endParaRPr lang="es-CO"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5449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5EECD18-1E60-4F29-B667-D2DC51020AB8}"/>
              </a:ext>
            </a:extLst>
          </p:cNvPr>
          <p:cNvSpPr>
            <a:spLocks noGrp="1"/>
          </p:cNvSpPr>
          <p:nvPr>
            <p:ph type="sldNum" sz="quarter" idx="12"/>
          </p:nvPr>
        </p:nvSpPr>
        <p:spPr/>
        <p:txBody>
          <a:bodyPr/>
          <a:lstStyle/>
          <a:p>
            <a:fld id="{686F1EC4-E6AC-4C4E-87EF-1D1F5F80E684}" type="slidenum">
              <a:rPr lang="es-CO" smtClean="0"/>
              <a:t>26</a:t>
            </a:fld>
            <a:endParaRPr lang="es-CO"/>
          </a:p>
        </p:txBody>
      </p:sp>
      <p:pic>
        <p:nvPicPr>
          <p:cNvPr id="5" name="Picture 6">
            <a:extLst>
              <a:ext uri="{FF2B5EF4-FFF2-40B4-BE49-F238E27FC236}">
                <a16:creationId xmlns:a16="http://schemas.microsoft.com/office/drawing/2014/main" id="{53CFC502-CAE3-4B34-8E21-8AF596ADE1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16" t="52920" r="15929" b="22986"/>
          <a:stretch/>
        </p:blipFill>
        <p:spPr bwMode="auto">
          <a:xfrm>
            <a:off x="1257186" y="1658679"/>
            <a:ext cx="4678326" cy="35406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CuadroTexto 7">
            <a:extLst>
              <a:ext uri="{FF2B5EF4-FFF2-40B4-BE49-F238E27FC236}">
                <a16:creationId xmlns:a16="http://schemas.microsoft.com/office/drawing/2014/main" id="{B3AECBD6-D4E1-4645-86FF-668DF96BB88D}"/>
              </a:ext>
            </a:extLst>
          </p:cNvPr>
          <p:cNvSpPr txBox="1"/>
          <p:nvPr/>
        </p:nvSpPr>
        <p:spPr>
          <a:xfrm>
            <a:off x="6386853" y="1539765"/>
            <a:ext cx="4678326" cy="3778470"/>
          </a:xfrm>
          <a:prstGeom prst="rect">
            <a:avLst/>
          </a:prstGeom>
          <a:noFill/>
        </p:spPr>
        <p:txBody>
          <a:bodyPr wrap="square">
            <a:spAutoFit/>
          </a:bodyPr>
          <a:lstStyle/>
          <a:p>
            <a:pPr>
              <a:lnSpc>
                <a:spcPct val="150000"/>
              </a:lnSpc>
            </a:pPr>
            <a:r>
              <a:rPr lang="es-CO" b="0" i="0" dirty="0">
                <a:effectLst/>
                <a:latin typeface="Arial" panose="020B0604020202020204" pitchFamily="34" charset="0"/>
                <a:cs typeface="Arial" panose="020B0604020202020204" pitchFamily="34" charset="0"/>
              </a:rPr>
              <a:t>La probabilidad más alta se presenta en los registros normales en las primeras cantidades de paquetes. A pesar de tener poca probabilidad, los mineros puros pueden tomar una probabilidad de ocurrencia en un rango más amplio de valores en paquetes. En cambio la presencia de minería no pura es muy baja, al igual que su ocurrencia.</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5392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B7CA684D-22B4-42CA-8FF3-99AD02232A1C}"/>
              </a:ext>
            </a:extLst>
          </p:cNvPr>
          <p:cNvSpPr>
            <a:spLocks noGrp="1"/>
          </p:cNvSpPr>
          <p:nvPr>
            <p:ph type="sldNum" sz="quarter" idx="12"/>
          </p:nvPr>
        </p:nvSpPr>
        <p:spPr/>
        <p:txBody>
          <a:bodyPr/>
          <a:lstStyle/>
          <a:p>
            <a:fld id="{686F1EC4-E6AC-4C4E-87EF-1D1F5F80E684}" type="slidenum">
              <a:rPr lang="es-CO" smtClean="0"/>
              <a:t>27</a:t>
            </a:fld>
            <a:endParaRPr lang="es-CO"/>
          </a:p>
        </p:txBody>
      </p:sp>
      <p:pic>
        <p:nvPicPr>
          <p:cNvPr id="6" name="Picture 8">
            <a:extLst>
              <a:ext uri="{FF2B5EF4-FFF2-40B4-BE49-F238E27FC236}">
                <a16:creationId xmlns:a16="http://schemas.microsoft.com/office/drawing/2014/main" id="{F966F7AD-E0D9-4EEF-9457-247145D574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65" t="76322" r="17807"/>
          <a:stretch/>
        </p:blipFill>
        <p:spPr bwMode="auto">
          <a:xfrm>
            <a:off x="1205024" y="1405362"/>
            <a:ext cx="4890976" cy="37439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CuadroTexto 7">
            <a:extLst>
              <a:ext uri="{FF2B5EF4-FFF2-40B4-BE49-F238E27FC236}">
                <a16:creationId xmlns:a16="http://schemas.microsoft.com/office/drawing/2014/main" id="{AEC5CF5B-5712-4E29-8229-86AB0D67609D}"/>
              </a:ext>
            </a:extLst>
          </p:cNvPr>
          <p:cNvSpPr txBox="1"/>
          <p:nvPr/>
        </p:nvSpPr>
        <p:spPr>
          <a:xfrm>
            <a:off x="6765895" y="1242830"/>
            <a:ext cx="4299284" cy="3690177"/>
          </a:xfrm>
          <a:prstGeom prst="rect">
            <a:avLst/>
          </a:prstGeom>
          <a:noFill/>
        </p:spPr>
        <p:txBody>
          <a:bodyPr wrap="square">
            <a:spAutoFit/>
          </a:bodyPr>
          <a:lstStyle/>
          <a:p>
            <a:pPr>
              <a:lnSpc>
                <a:spcPct val="200000"/>
              </a:lnSpc>
            </a:pPr>
            <a:r>
              <a:rPr lang="es-CO" sz="2000" dirty="0">
                <a:latin typeface="Arial" panose="020B0604020202020204" pitchFamily="34" charset="0"/>
                <a:cs typeface="Arial" panose="020B0604020202020204" pitchFamily="34" charset="0"/>
              </a:rPr>
              <a:t>L</a:t>
            </a:r>
            <a:r>
              <a:rPr lang="es-CO" sz="2000" i="0" dirty="0">
                <a:effectLst/>
                <a:latin typeface="Arial" panose="020B0604020202020204" pitchFamily="34" charset="0"/>
                <a:cs typeface="Arial" panose="020B0604020202020204" pitchFamily="34" charset="0"/>
              </a:rPr>
              <a:t>a probabilidad de ocurrencia es más alta en los registros normales durante los primeros intercambios de bytes. Se evidencia un incremento en la probabilidad de ocurrencia de los mineros no puros.</a:t>
            </a:r>
            <a:endParaRPr lang="es-CO"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3648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1C7FF4C-A785-4C6D-A783-FB5C38F17DE6}"/>
              </a:ext>
            </a:extLst>
          </p:cNvPr>
          <p:cNvSpPr>
            <a:spLocks noGrp="1"/>
          </p:cNvSpPr>
          <p:nvPr>
            <p:ph type="sldNum" sz="quarter" idx="12"/>
          </p:nvPr>
        </p:nvSpPr>
        <p:spPr/>
        <p:txBody>
          <a:bodyPr/>
          <a:lstStyle/>
          <a:p>
            <a:fld id="{686F1EC4-E6AC-4C4E-87EF-1D1F5F80E684}" type="slidenum">
              <a:rPr lang="es-CO" smtClean="0"/>
              <a:t>28</a:t>
            </a:fld>
            <a:endParaRPr lang="es-CO"/>
          </a:p>
        </p:txBody>
      </p:sp>
      <p:sp>
        <p:nvSpPr>
          <p:cNvPr id="5" name="CuadroTexto 4">
            <a:extLst>
              <a:ext uri="{FF2B5EF4-FFF2-40B4-BE49-F238E27FC236}">
                <a16:creationId xmlns:a16="http://schemas.microsoft.com/office/drawing/2014/main" id="{188BEADD-5671-43CC-A121-109946EB1B6D}"/>
              </a:ext>
            </a:extLst>
          </p:cNvPr>
          <p:cNvSpPr txBox="1"/>
          <p:nvPr/>
        </p:nvSpPr>
        <p:spPr>
          <a:xfrm>
            <a:off x="3491856" y="687188"/>
            <a:ext cx="5753746" cy="707886"/>
          </a:xfrm>
          <a:prstGeom prst="rect">
            <a:avLst/>
          </a:prstGeom>
          <a:noFill/>
        </p:spPr>
        <p:txBody>
          <a:bodyPr wrap="square" rtlCol="0">
            <a:spAutoFit/>
          </a:bodyPr>
          <a:lstStyle/>
          <a:p>
            <a:pPr algn="ctr"/>
            <a:r>
              <a:rPr lang="es-CO" sz="4000" b="1" dirty="0">
                <a:solidFill>
                  <a:srgbClr val="FFFF00"/>
                </a:solidFill>
                <a:latin typeface="Grotesque" panose="020B0504020202020204" pitchFamily="34" charset="0"/>
              </a:rPr>
              <a:t>Experimento I</a:t>
            </a:r>
          </a:p>
        </p:txBody>
      </p:sp>
      <p:sp>
        <p:nvSpPr>
          <p:cNvPr id="3" name="CuadroTexto 2">
            <a:extLst>
              <a:ext uri="{FF2B5EF4-FFF2-40B4-BE49-F238E27FC236}">
                <a16:creationId xmlns:a16="http://schemas.microsoft.com/office/drawing/2014/main" id="{5383099C-7CE1-4B05-8447-E9336FD3266C}"/>
              </a:ext>
            </a:extLst>
          </p:cNvPr>
          <p:cNvSpPr txBox="1"/>
          <p:nvPr/>
        </p:nvSpPr>
        <p:spPr>
          <a:xfrm>
            <a:off x="1330824" y="1515290"/>
            <a:ext cx="9339943" cy="3785652"/>
          </a:xfrm>
          <a:prstGeom prst="rect">
            <a:avLst/>
          </a:prstGeom>
          <a:noFill/>
        </p:spPr>
        <p:txBody>
          <a:bodyPr wrap="square" rtlCol="0">
            <a:spAutoFit/>
          </a:bodyPr>
          <a:lstStyle/>
          <a:p>
            <a:r>
              <a:rPr lang="es-CO" sz="3000" b="1" dirty="0">
                <a:latin typeface="Grotesque" panose="020B0504020202020204" pitchFamily="34" charset="0"/>
              </a:rPr>
              <a:t>Un servidor de minería debería de enviar una cantidad de datos al minero instalado en el dispositivo de la víctima, con información del problema matemático, de igual forma el nodo minero respondería con la resolución del problema o realizando peticiones. Un modelo de </a:t>
            </a:r>
            <a:r>
              <a:rPr lang="es-CO" sz="3000" b="1" i="1" dirty="0">
                <a:latin typeface="Grotesque" panose="020B0504020202020204" pitchFamily="34" charset="0"/>
              </a:rPr>
              <a:t>machine learning </a:t>
            </a:r>
            <a:r>
              <a:rPr lang="es-CO" sz="3000" b="1" dirty="0">
                <a:latin typeface="Grotesque" panose="020B0504020202020204" pitchFamily="34" charset="0"/>
              </a:rPr>
              <a:t>debería tener la capacidad de identificar un flujo minero de uno normal.</a:t>
            </a:r>
          </a:p>
        </p:txBody>
      </p:sp>
    </p:spTree>
    <p:extLst>
      <p:ext uri="{BB962C8B-B14F-4D97-AF65-F5344CB8AC3E}">
        <p14:creationId xmlns:p14="http://schemas.microsoft.com/office/powerpoint/2010/main" val="1291713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1C7FF4C-A785-4C6D-A783-FB5C38F17DE6}"/>
              </a:ext>
            </a:extLst>
          </p:cNvPr>
          <p:cNvSpPr>
            <a:spLocks noGrp="1"/>
          </p:cNvSpPr>
          <p:nvPr>
            <p:ph type="sldNum" sz="quarter" idx="12"/>
          </p:nvPr>
        </p:nvSpPr>
        <p:spPr/>
        <p:txBody>
          <a:bodyPr/>
          <a:lstStyle/>
          <a:p>
            <a:fld id="{686F1EC4-E6AC-4C4E-87EF-1D1F5F80E684}" type="slidenum">
              <a:rPr lang="es-CO" smtClean="0"/>
              <a:t>29</a:t>
            </a:fld>
            <a:endParaRPr lang="es-CO"/>
          </a:p>
        </p:txBody>
      </p:sp>
      <p:sp>
        <p:nvSpPr>
          <p:cNvPr id="5" name="CuadroTexto 4">
            <a:extLst>
              <a:ext uri="{FF2B5EF4-FFF2-40B4-BE49-F238E27FC236}">
                <a16:creationId xmlns:a16="http://schemas.microsoft.com/office/drawing/2014/main" id="{188BEADD-5671-43CC-A121-109946EB1B6D}"/>
              </a:ext>
            </a:extLst>
          </p:cNvPr>
          <p:cNvSpPr txBox="1"/>
          <p:nvPr/>
        </p:nvSpPr>
        <p:spPr>
          <a:xfrm>
            <a:off x="3491856" y="687188"/>
            <a:ext cx="5753746" cy="707886"/>
          </a:xfrm>
          <a:prstGeom prst="rect">
            <a:avLst/>
          </a:prstGeom>
          <a:noFill/>
        </p:spPr>
        <p:txBody>
          <a:bodyPr wrap="square" rtlCol="0">
            <a:spAutoFit/>
          </a:bodyPr>
          <a:lstStyle/>
          <a:p>
            <a:pPr algn="ctr"/>
            <a:r>
              <a:rPr lang="es-CO" sz="4000" b="1" dirty="0">
                <a:solidFill>
                  <a:srgbClr val="FFFF00"/>
                </a:solidFill>
                <a:latin typeface="Grotesque" panose="020B0504020202020204" pitchFamily="34" charset="0"/>
              </a:rPr>
              <a:t>Experimento II</a:t>
            </a:r>
          </a:p>
        </p:txBody>
      </p:sp>
      <p:sp>
        <p:nvSpPr>
          <p:cNvPr id="3" name="CuadroTexto 2">
            <a:extLst>
              <a:ext uri="{FF2B5EF4-FFF2-40B4-BE49-F238E27FC236}">
                <a16:creationId xmlns:a16="http://schemas.microsoft.com/office/drawing/2014/main" id="{5383099C-7CE1-4B05-8447-E9336FD3266C}"/>
              </a:ext>
            </a:extLst>
          </p:cNvPr>
          <p:cNvSpPr txBox="1"/>
          <p:nvPr/>
        </p:nvSpPr>
        <p:spPr>
          <a:xfrm>
            <a:off x="1304698" y="1763484"/>
            <a:ext cx="9339943" cy="1938992"/>
          </a:xfrm>
          <a:prstGeom prst="rect">
            <a:avLst/>
          </a:prstGeom>
          <a:noFill/>
        </p:spPr>
        <p:txBody>
          <a:bodyPr wrap="square" rtlCol="0">
            <a:spAutoFit/>
          </a:bodyPr>
          <a:lstStyle/>
          <a:p>
            <a:r>
              <a:rPr lang="es-CO" sz="3000" b="1" dirty="0">
                <a:latin typeface="Grotesque" panose="020B0504020202020204" pitchFamily="34" charset="0"/>
              </a:rPr>
              <a:t>El mejor modelo del primer experimento será lo suficientemente bueno para detectar actividad minera recolectada en ambientes de incertidumbre.</a:t>
            </a:r>
          </a:p>
        </p:txBody>
      </p:sp>
    </p:spTree>
    <p:extLst>
      <p:ext uri="{BB962C8B-B14F-4D97-AF65-F5344CB8AC3E}">
        <p14:creationId xmlns:p14="http://schemas.microsoft.com/office/powerpoint/2010/main" val="62095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F4ACB88-AE69-4816-8EE9-800A646FD4DC}"/>
              </a:ext>
            </a:extLst>
          </p:cNvPr>
          <p:cNvSpPr>
            <a:spLocks noGrp="1"/>
          </p:cNvSpPr>
          <p:nvPr>
            <p:ph type="sldNum" sz="quarter" idx="12"/>
          </p:nvPr>
        </p:nvSpPr>
        <p:spPr/>
        <p:txBody>
          <a:bodyPr/>
          <a:lstStyle/>
          <a:p>
            <a:fld id="{686F1EC4-E6AC-4C4E-87EF-1D1F5F80E684}" type="slidenum">
              <a:rPr lang="es-CO" smtClean="0"/>
              <a:t>3</a:t>
            </a:fld>
            <a:endParaRPr lang="es-CO"/>
          </a:p>
        </p:txBody>
      </p:sp>
      <p:sp>
        <p:nvSpPr>
          <p:cNvPr id="20" name="CuadroTexto 19">
            <a:extLst>
              <a:ext uri="{FF2B5EF4-FFF2-40B4-BE49-F238E27FC236}">
                <a16:creationId xmlns:a16="http://schemas.microsoft.com/office/drawing/2014/main" id="{BDA71FD1-7E17-436E-8810-7FC99AB4DF35}"/>
              </a:ext>
            </a:extLst>
          </p:cNvPr>
          <p:cNvSpPr txBox="1"/>
          <p:nvPr/>
        </p:nvSpPr>
        <p:spPr>
          <a:xfrm>
            <a:off x="953771" y="1109603"/>
            <a:ext cx="4932266" cy="1323439"/>
          </a:xfrm>
          <a:prstGeom prst="rect">
            <a:avLst/>
          </a:prstGeom>
          <a:noFill/>
        </p:spPr>
        <p:txBody>
          <a:bodyPr wrap="square">
            <a:spAutoFit/>
          </a:bodyPr>
          <a:lstStyle/>
          <a:p>
            <a:r>
              <a:rPr lang="es-CO" sz="4000" b="1" dirty="0">
                <a:solidFill>
                  <a:srgbClr val="FFFF00"/>
                </a:solidFill>
                <a:latin typeface="Grotesque" panose="020B0504020202020204" pitchFamily="34" charset="0"/>
              </a:rPr>
              <a:t>La criptomoneda y su adopción</a:t>
            </a:r>
            <a:endParaRPr lang="es-CO" sz="4000" dirty="0">
              <a:solidFill>
                <a:srgbClr val="FFFF00"/>
              </a:solidFill>
            </a:endParaRPr>
          </a:p>
        </p:txBody>
      </p:sp>
      <p:pic>
        <p:nvPicPr>
          <p:cNvPr id="1028" name="Picture 4" descr="Qué son las criptomonedas? - CoinYou">
            <a:extLst>
              <a:ext uri="{FF2B5EF4-FFF2-40B4-BE49-F238E27FC236}">
                <a16:creationId xmlns:a16="http://schemas.microsoft.com/office/drawing/2014/main" id="{DA10EE2F-F40E-4E14-B319-940BCE953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025" y="2222500"/>
            <a:ext cx="5057775" cy="28384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E2E770E-9842-4438-B621-0B5EFC5C7E99}"/>
              </a:ext>
            </a:extLst>
          </p:cNvPr>
          <p:cNvSpPr txBox="1"/>
          <p:nvPr/>
        </p:nvSpPr>
        <p:spPr>
          <a:xfrm flipH="1">
            <a:off x="953771" y="2641600"/>
            <a:ext cx="4583018" cy="2805320"/>
          </a:xfrm>
          <a:prstGeom prst="rect">
            <a:avLst/>
          </a:prstGeom>
          <a:noFill/>
        </p:spPr>
        <p:txBody>
          <a:bodyPr wrap="square" rtlCol="0">
            <a:spAutoFit/>
          </a:bodyPr>
          <a:lstStyle/>
          <a:p>
            <a:pPr algn="just">
              <a:lnSpc>
                <a:spcPct val="150000"/>
              </a:lnSpc>
            </a:pPr>
            <a:r>
              <a:rPr lang="es-CO" sz="2000" i="0" dirty="0">
                <a:effectLst/>
                <a:latin typeface="Arial" panose="020B0604020202020204" pitchFamily="34" charset="0"/>
                <a:cs typeface="Arial" panose="020B0604020202020204" pitchFamily="34" charset="0"/>
              </a:rPr>
              <a:t>La adopción de </a:t>
            </a:r>
            <a:r>
              <a:rPr lang="es-CO" sz="2000" b="1" i="0" dirty="0">
                <a:effectLst/>
                <a:latin typeface="Arial" panose="020B0604020202020204" pitchFamily="34" charset="0"/>
                <a:cs typeface="Arial" panose="020B0604020202020204" pitchFamily="34" charset="0"/>
              </a:rPr>
              <a:t>las</a:t>
            </a:r>
            <a:r>
              <a:rPr lang="es-CO" sz="2000" i="0" dirty="0">
                <a:effectLst/>
                <a:latin typeface="Arial" panose="020B0604020202020204" pitchFamily="34" charset="0"/>
                <a:cs typeface="Arial" panose="020B0604020202020204" pitchFamily="34" charset="0"/>
              </a:rPr>
              <a:t> criptomonedas ha venido siendo más significativa en el entorno financiero, puesto que representan una alternativa al dinero convencional y a los sistemas de pago tradicional.</a:t>
            </a:r>
            <a:endParaRPr lang="es-CO"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3853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1C7FF4C-A785-4C6D-A783-FB5C38F17DE6}"/>
              </a:ext>
            </a:extLst>
          </p:cNvPr>
          <p:cNvSpPr>
            <a:spLocks noGrp="1"/>
          </p:cNvSpPr>
          <p:nvPr>
            <p:ph type="sldNum" sz="quarter" idx="12"/>
          </p:nvPr>
        </p:nvSpPr>
        <p:spPr/>
        <p:txBody>
          <a:bodyPr/>
          <a:lstStyle/>
          <a:p>
            <a:fld id="{686F1EC4-E6AC-4C4E-87EF-1D1F5F80E684}" type="slidenum">
              <a:rPr lang="es-CO" smtClean="0"/>
              <a:t>30</a:t>
            </a:fld>
            <a:endParaRPr lang="es-CO"/>
          </a:p>
        </p:txBody>
      </p:sp>
      <p:sp>
        <p:nvSpPr>
          <p:cNvPr id="5" name="CuadroTexto 4">
            <a:extLst>
              <a:ext uri="{FF2B5EF4-FFF2-40B4-BE49-F238E27FC236}">
                <a16:creationId xmlns:a16="http://schemas.microsoft.com/office/drawing/2014/main" id="{188BEADD-5671-43CC-A121-109946EB1B6D}"/>
              </a:ext>
            </a:extLst>
          </p:cNvPr>
          <p:cNvSpPr txBox="1"/>
          <p:nvPr/>
        </p:nvSpPr>
        <p:spPr>
          <a:xfrm>
            <a:off x="3097796" y="556559"/>
            <a:ext cx="5753746" cy="707886"/>
          </a:xfrm>
          <a:prstGeom prst="rect">
            <a:avLst/>
          </a:prstGeom>
          <a:noFill/>
        </p:spPr>
        <p:txBody>
          <a:bodyPr wrap="square" rtlCol="0">
            <a:spAutoFit/>
          </a:bodyPr>
          <a:lstStyle/>
          <a:p>
            <a:pPr algn="ctr"/>
            <a:r>
              <a:rPr lang="es-CO" sz="4000" b="1" dirty="0">
                <a:solidFill>
                  <a:srgbClr val="FFFF00"/>
                </a:solidFill>
                <a:latin typeface="Grotesque" panose="020B0504020202020204" pitchFamily="34" charset="0"/>
              </a:rPr>
              <a:t>Experimento III</a:t>
            </a:r>
          </a:p>
        </p:txBody>
      </p:sp>
      <p:sp>
        <p:nvSpPr>
          <p:cNvPr id="3" name="CuadroTexto 2">
            <a:extLst>
              <a:ext uri="{FF2B5EF4-FFF2-40B4-BE49-F238E27FC236}">
                <a16:creationId xmlns:a16="http://schemas.microsoft.com/office/drawing/2014/main" id="{5383099C-7CE1-4B05-8447-E9336FD3266C}"/>
              </a:ext>
            </a:extLst>
          </p:cNvPr>
          <p:cNvSpPr txBox="1"/>
          <p:nvPr/>
        </p:nvSpPr>
        <p:spPr>
          <a:xfrm>
            <a:off x="1304698" y="1763484"/>
            <a:ext cx="9339943" cy="2862322"/>
          </a:xfrm>
          <a:prstGeom prst="rect">
            <a:avLst/>
          </a:prstGeom>
          <a:noFill/>
        </p:spPr>
        <p:txBody>
          <a:bodyPr wrap="square" rtlCol="0">
            <a:spAutoFit/>
          </a:bodyPr>
          <a:lstStyle/>
          <a:p>
            <a:r>
              <a:rPr lang="es-CO" sz="3000" b="1" dirty="0">
                <a:latin typeface="Grotesque" panose="020B0504020202020204" pitchFamily="34" charset="0"/>
              </a:rPr>
              <a:t>La combinación de características de los conjuntos de datos de minería pura y no pura, debería permitir a un modelo la identificación de registros mineros, independientemente del estatus o de que entorno fue recolectada la actividad de cryptojacking</a:t>
            </a:r>
          </a:p>
        </p:txBody>
      </p:sp>
    </p:spTree>
    <p:extLst>
      <p:ext uri="{BB962C8B-B14F-4D97-AF65-F5344CB8AC3E}">
        <p14:creationId xmlns:p14="http://schemas.microsoft.com/office/powerpoint/2010/main" val="2812505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D3529EDF-9639-471E-88E9-DD31BB951592}"/>
              </a:ext>
            </a:extLst>
          </p:cNvPr>
          <p:cNvSpPr/>
          <p:nvPr/>
        </p:nvSpPr>
        <p:spPr>
          <a:xfrm>
            <a:off x="7530776" y="3512906"/>
            <a:ext cx="2493642" cy="289444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s-CO" dirty="0"/>
          </a:p>
        </p:txBody>
      </p:sp>
      <p:sp>
        <p:nvSpPr>
          <p:cNvPr id="24" name="Rectángulo 23">
            <a:extLst>
              <a:ext uri="{FF2B5EF4-FFF2-40B4-BE49-F238E27FC236}">
                <a16:creationId xmlns:a16="http://schemas.microsoft.com/office/drawing/2014/main" id="{2EB612E6-A113-4226-93BA-E879FD24C4EC}"/>
              </a:ext>
            </a:extLst>
          </p:cNvPr>
          <p:cNvSpPr/>
          <p:nvPr/>
        </p:nvSpPr>
        <p:spPr>
          <a:xfrm>
            <a:off x="4781379" y="4334506"/>
            <a:ext cx="2493642" cy="207148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s-CO" dirty="0"/>
          </a:p>
        </p:txBody>
      </p:sp>
      <p:sp>
        <p:nvSpPr>
          <p:cNvPr id="23" name="Rectángulo 22">
            <a:extLst>
              <a:ext uri="{FF2B5EF4-FFF2-40B4-BE49-F238E27FC236}">
                <a16:creationId xmlns:a16="http://schemas.microsoft.com/office/drawing/2014/main" id="{51C13436-3C6D-47DD-A420-A09B97EBA8C1}"/>
              </a:ext>
            </a:extLst>
          </p:cNvPr>
          <p:cNvSpPr/>
          <p:nvPr/>
        </p:nvSpPr>
        <p:spPr>
          <a:xfrm>
            <a:off x="980610" y="3364730"/>
            <a:ext cx="2493642" cy="289444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s-CO" dirty="0"/>
          </a:p>
        </p:txBody>
      </p:sp>
      <p:sp>
        <p:nvSpPr>
          <p:cNvPr id="21" name="Rectángulo 20">
            <a:extLst>
              <a:ext uri="{FF2B5EF4-FFF2-40B4-BE49-F238E27FC236}">
                <a16:creationId xmlns:a16="http://schemas.microsoft.com/office/drawing/2014/main" id="{C2911A37-EC17-4B6C-A0ED-5132B66D999B}"/>
              </a:ext>
            </a:extLst>
          </p:cNvPr>
          <p:cNvSpPr/>
          <p:nvPr/>
        </p:nvSpPr>
        <p:spPr>
          <a:xfrm>
            <a:off x="6305459" y="918751"/>
            <a:ext cx="2493642" cy="162338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s-CO" dirty="0"/>
          </a:p>
        </p:txBody>
      </p:sp>
      <p:sp>
        <p:nvSpPr>
          <p:cNvPr id="20" name="Rectángulo 19">
            <a:extLst>
              <a:ext uri="{FF2B5EF4-FFF2-40B4-BE49-F238E27FC236}">
                <a16:creationId xmlns:a16="http://schemas.microsoft.com/office/drawing/2014/main" id="{EE2BE077-1BA5-47C8-9051-494D2F8362A4}"/>
              </a:ext>
            </a:extLst>
          </p:cNvPr>
          <p:cNvSpPr/>
          <p:nvPr/>
        </p:nvSpPr>
        <p:spPr>
          <a:xfrm>
            <a:off x="3493872" y="887049"/>
            <a:ext cx="2493642" cy="162338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s-CO" dirty="0"/>
          </a:p>
        </p:txBody>
      </p:sp>
      <p:sp>
        <p:nvSpPr>
          <p:cNvPr id="2" name="Marcador de número de diapositiva 1">
            <a:extLst>
              <a:ext uri="{FF2B5EF4-FFF2-40B4-BE49-F238E27FC236}">
                <a16:creationId xmlns:a16="http://schemas.microsoft.com/office/drawing/2014/main" id="{0148A90C-4AE4-4885-968D-14CDCDAF5C19}"/>
              </a:ext>
            </a:extLst>
          </p:cNvPr>
          <p:cNvSpPr>
            <a:spLocks noGrp="1"/>
          </p:cNvSpPr>
          <p:nvPr>
            <p:ph type="sldNum" sz="quarter" idx="12"/>
          </p:nvPr>
        </p:nvSpPr>
        <p:spPr/>
        <p:txBody>
          <a:bodyPr/>
          <a:lstStyle/>
          <a:p>
            <a:fld id="{686F1EC4-E6AC-4C4E-87EF-1D1F5F80E684}" type="slidenum">
              <a:rPr lang="es-CO" smtClean="0"/>
              <a:t>31</a:t>
            </a:fld>
            <a:endParaRPr lang="es-CO"/>
          </a:p>
        </p:txBody>
      </p:sp>
      <p:sp>
        <p:nvSpPr>
          <p:cNvPr id="3" name="Rectángulo 2">
            <a:extLst>
              <a:ext uri="{FF2B5EF4-FFF2-40B4-BE49-F238E27FC236}">
                <a16:creationId xmlns:a16="http://schemas.microsoft.com/office/drawing/2014/main" id="{44DB1B3A-26E9-495C-8C99-7C86B8B39F98}"/>
              </a:ext>
            </a:extLst>
          </p:cNvPr>
          <p:cNvSpPr/>
          <p:nvPr/>
        </p:nvSpPr>
        <p:spPr>
          <a:xfrm>
            <a:off x="3688453" y="1496428"/>
            <a:ext cx="914400" cy="59762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rotesque" panose="020B0504020202020204" pitchFamily="34" charset="0"/>
              </a:rPr>
              <a:t>2501</a:t>
            </a:r>
            <a:endParaRPr lang="es-CO" dirty="0">
              <a:solidFill>
                <a:schemeClr val="bg1"/>
              </a:solidFill>
            </a:endParaRPr>
          </a:p>
        </p:txBody>
      </p:sp>
      <p:sp>
        <p:nvSpPr>
          <p:cNvPr id="4" name="Rectángulo 3">
            <a:extLst>
              <a:ext uri="{FF2B5EF4-FFF2-40B4-BE49-F238E27FC236}">
                <a16:creationId xmlns:a16="http://schemas.microsoft.com/office/drawing/2014/main" id="{1B759CE6-BAA8-4EB0-9830-56D146A9AC88}"/>
              </a:ext>
            </a:extLst>
          </p:cNvPr>
          <p:cNvSpPr/>
          <p:nvPr/>
        </p:nvSpPr>
        <p:spPr>
          <a:xfrm>
            <a:off x="4781379" y="1496428"/>
            <a:ext cx="914400" cy="59762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bg1"/>
                </a:solidFill>
              </a:rPr>
              <a:t>2501</a:t>
            </a:r>
          </a:p>
        </p:txBody>
      </p:sp>
      <p:sp>
        <p:nvSpPr>
          <p:cNvPr id="5" name="Rectángulo 4">
            <a:extLst>
              <a:ext uri="{FF2B5EF4-FFF2-40B4-BE49-F238E27FC236}">
                <a16:creationId xmlns:a16="http://schemas.microsoft.com/office/drawing/2014/main" id="{1E8EFF98-7CC6-4344-A6DE-40A21B257901}"/>
              </a:ext>
            </a:extLst>
          </p:cNvPr>
          <p:cNvSpPr/>
          <p:nvPr/>
        </p:nvSpPr>
        <p:spPr>
          <a:xfrm>
            <a:off x="6637880" y="1679089"/>
            <a:ext cx="914400" cy="43411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bg1"/>
                </a:solidFill>
              </a:rPr>
              <a:t>1751</a:t>
            </a:r>
          </a:p>
        </p:txBody>
      </p:sp>
      <p:sp>
        <p:nvSpPr>
          <p:cNvPr id="8" name="Rectángulo 7">
            <a:extLst>
              <a:ext uri="{FF2B5EF4-FFF2-40B4-BE49-F238E27FC236}">
                <a16:creationId xmlns:a16="http://schemas.microsoft.com/office/drawing/2014/main" id="{C6E54F96-A0AA-41C9-8949-44F2F9B65DDF}"/>
              </a:ext>
            </a:extLst>
          </p:cNvPr>
          <p:cNvSpPr/>
          <p:nvPr/>
        </p:nvSpPr>
        <p:spPr>
          <a:xfrm>
            <a:off x="2227431" y="3955530"/>
            <a:ext cx="914400" cy="212271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rotesque" panose="020B0504020202020204" pitchFamily="34" charset="0"/>
              </a:rPr>
              <a:t>37053</a:t>
            </a:r>
            <a:endParaRPr lang="es-CO" dirty="0">
              <a:solidFill>
                <a:schemeClr val="bg1"/>
              </a:solidFill>
            </a:endParaRPr>
          </a:p>
        </p:txBody>
      </p:sp>
      <p:sp>
        <p:nvSpPr>
          <p:cNvPr id="14" name="Rectángulo 13">
            <a:extLst>
              <a:ext uri="{FF2B5EF4-FFF2-40B4-BE49-F238E27FC236}">
                <a16:creationId xmlns:a16="http://schemas.microsoft.com/office/drawing/2014/main" id="{3A205C4C-FF2B-4884-A959-278120F05019}"/>
              </a:ext>
            </a:extLst>
          </p:cNvPr>
          <p:cNvSpPr/>
          <p:nvPr/>
        </p:nvSpPr>
        <p:spPr>
          <a:xfrm>
            <a:off x="8731999" y="4225997"/>
            <a:ext cx="914400" cy="152774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bg1"/>
                </a:solidFill>
              </a:rPr>
              <a:t>34552</a:t>
            </a:r>
          </a:p>
        </p:txBody>
      </p:sp>
      <p:sp>
        <p:nvSpPr>
          <p:cNvPr id="15" name="Rectángulo 14">
            <a:extLst>
              <a:ext uri="{FF2B5EF4-FFF2-40B4-BE49-F238E27FC236}">
                <a16:creationId xmlns:a16="http://schemas.microsoft.com/office/drawing/2014/main" id="{C1317B33-6E0D-4451-BDC2-2C136E9AA61D}"/>
              </a:ext>
            </a:extLst>
          </p:cNvPr>
          <p:cNvSpPr/>
          <p:nvPr/>
        </p:nvSpPr>
        <p:spPr>
          <a:xfrm>
            <a:off x="5011452" y="5613355"/>
            <a:ext cx="914400" cy="43410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bg1"/>
                </a:solidFill>
              </a:rPr>
              <a:t>1751</a:t>
            </a:r>
          </a:p>
        </p:txBody>
      </p:sp>
      <p:sp>
        <p:nvSpPr>
          <p:cNvPr id="16" name="Rectángulo 15">
            <a:extLst>
              <a:ext uri="{FF2B5EF4-FFF2-40B4-BE49-F238E27FC236}">
                <a16:creationId xmlns:a16="http://schemas.microsoft.com/office/drawing/2014/main" id="{CF0ECA26-1230-46C9-880F-E00C22675D9C}"/>
              </a:ext>
            </a:extLst>
          </p:cNvPr>
          <p:cNvSpPr/>
          <p:nvPr/>
        </p:nvSpPr>
        <p:spPr>
          <a:xfrm>
            <a:off x="6028200" y="5613355"/>
            <a:ext cx="914400" cy="43411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bg1"/>
                </a:solidFill>
              </a:rPr>
              <a:t>2501</a:t>
            </a:r>
          </a:p>
        </p:txBody>
      </p:sp>
      <p:sp>
        <p:nvSpPr>
          <p:cNvPr id="17" name="Rectángulo 16">
            <a:extLst>
              <a:ext uri="{FF2B5EF4-FFF2-40B4-BE49-F238E27FC236}">
                <a16:creationId xmlns:a16="http://schemas.microsoft.com/office/drawing/2014/main" id="{BF3C262A-4ADA-491E-ABE2-53D8B4CCAD5D}"/>
              </a:ext>
            </a:extLst>
          </p:cNvPr>
          <p:cNvSpPr/>
          <p:nvPr/>
        </p:nvSpPr>
        <p:spPr>
          <a:xfrm>
            <a:off x="8735874" y="5825066"/>
            <a:ext cx="914400" cy="4341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8" name="Rectángulo 17">
            <a:extLst>
              <a:ext uri="{FF2B5EF4-FFF2-40B4-BE49-F238E27FC236}">
                <a16:creationId xmlns:a16="http://schemas.microsoft.com/office/drawing/2014/main" id="{8D9C9989-42AB-477A-87E0-4E3C6CA616EF}"/>
              </a:ext>
            </a:extLst>
          </p:cNvPr>
          <p:cNvSpPr/>
          <p:nvPr/>
        </p:nvSpPr>
        <p:spPr>
          <a:xfrm>
            <a:off x="5011452" y="5283513"/>
            <a:ext cx="914400" cy="32984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2" name="Rectángulo 21">
            <a:extLst>
              <a:ext uri="{FF2B5EF4-FFF2-40B4-BE49-F238E27FC236}">
                <a16:creationId xmlns:a16="http://schemas.microsoft.com/office/drawing/2014/main" id="{C3541277-45B6-47A9-9DAE-8413A7792606}"/>
              </a:ext>
            </a:extLst>
          </p:cNvPr>
          <p:cNvSpPr/>
          <p:nvPr/>
        </p:nvSpPr>
        <p:spPr>
          <a:xfrm>
            <a:off x="7674077" y="1515574"/>
            <a:ext cx="914400" cy="59762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bg1"/>
                </a:solidFill>
              </a:rPr>
              <a:t>2501</a:t>
            </a:r>
          </a:p>
        </p:txBody>
      </p:sp>
      <p:sp>
        <p:nvSpPr>
          <p:cNvPr id="28" name="Rectángulo 27">
            <a:extLst>
              <a:ext uri="{FF2B5EF4-FFF2-40B4-BE49-F238E27FC236}">
                <a16:creationId xmlns:a16="http://schemas.microsoft.com/office/drawing/2014/main" id="{A049FDC8-3602-413F-A92F-7EE3A0011D50}"/>
              </a:ext>
            </a:extLst>
          </p:cNvPr>
          <p:cNvSpPr/>
          <p:nvPr/>
        </p:nvSpPr>
        <p:spPr>
          <a:xfrm>
            <a:off x="6025285" y="5153192"/>
            <a:ext cx="914400" cy="434111"/>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bg1"/>
                </a:solidFill>
              </a:rPr>
              <a:t>2501</a:t>
            </a:r>
          </a:p>
        </p:txBody>
      </p:sp>
      <p:sp>
        <p:nvSpPr>
          <p:cNvPr id="29" name="Rectángulo 28">
            <a:extLst>
              <a:ext uri="{FF2B5EF4-FFF2-40B4-BE49-F238E27FC236}">
                <a16:creationId xmlns:a16="http://schemas.microsoft.com/office/drawing/2014/main" id="{4F379E97-3929-4F1F-920C-E87E2C40F037}"/>
              </a:ext>
            </a:extLst>
          </p:cNvPr>
          <p:cNvSpPr/>
          <p:nvPr/>
        </p:nvSpPr>
        <p:spPr>
          <a:xfrm>
            <a:off x="6637880" y="1515574"/>
            <a:ext cx="914400" cy="1532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0" name="Rectángulo 29">
            <a:extLst>
              <a:ext uri="{FF2B5EF4-FFF2-40B4-BE49-F238E27FC236}">
                <a16:creationId xmlns:a16="http://schemas.microsoft.com/office/drawing/2014/main" id="{2E077DC1-4622-446C-9C6E-F06EA0C3AEBA}"/>
              </a:ext>
            </a:extLst>
          </p:cNvPr>
          <p:cNvSpPr/>
          <p:nvPr/>
        </p:nvSpPr>
        <p:spPr>
          <a:xfrm>
            <a:off x="1250561" y="5892935"/>
            <a:ext cx="914400" cy="153279"/>
          </a:xfrm>
          <a:prstGeom prst="rect">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Rectángulo 30">
            <a:extLst>
              <a:ext uri="{FF2B5EF4-FFF2-40B4-BE49-F238E27FC236}">
                <a16:creationId xmlns:a16="http://schemas.microsoft.com/office/drawing/2014/main" id="{1AFE9304-5B22-4457-A83B-2D21006FE0A3}"/>
              </a:ext>
            </a:extLst>
          </p:cNvPr>
          <p:cNvSpPr/>
          <p:nvPr/>
        </p:nvSpPr>
        <p:spPr>
          <a:xfrm>
            <a:off x="7749166" y="6088497"/>
            <a:ext cx="914400" cy="153279"/>
          </a:xfrm>
          <a:prstGeom prst="rect">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3" name="CuadroTexto 32">
            <a:extLst>
              <a:ext uri="{FF2B5EF4-FFF2-40B4-BE49-F238E27FC236}">
                <a16:creationId xmlns:a16="http://schemas.microsoft.com/office/drawing/2014/main" id="{65913CAE-EA56-41F5-A8DA-D5BD71BB2113}"/>
              </a:ext>
            </a:extLst>
          </p:cNvPr>
          <p:cNvSpPr txBox="1"/>
          <p:nvPr/>
        </p:nvSpPr>
        <p:spPr>
          <a:xfrm>
            <a:off x="772609" y="257709"/>
            <a:ext cx="1043106" cy="323165"/>
          </a:xfrm>
          <a:prstGeom prst="rect">
            <a:avLst/>
          </a:prstGeom>
          <a:noFill/>
        </p:spPr>
        <p:txBody>
          <a:bodyPr wrap="none" rtlCol="0">
            <a:spAutoFit/>
          </a:bodyPr>
          <a:lstStyle/>
          <a:p>
            <a:r>
              <a:rPr lang="es-CO" sz="1500" dirty="0">
                <a:latin typeface="Grotesque" panose="020B0504020202020204" pitchFamily="34" charset="0"/>
              </a:rPr>
              <a:t>Normales</a:t>
            </a:r>
          </a:p>
        </p:txBody>
      </p:sp>
      <p:sp>
        <p:nvSpPr>
          <p:cNvPr id="36" name="CuadroTexto 35">
            <a:extLst>
              <a:ext uri="{FF2B5EF4-FFF2-40B4-BE49-F238E27FC236}">
                <a16:creationId xmlns:a16="http://schemas.microsoft.com/office/drawing/2014/main" id="{F9C9D029-5A04-42BD-A257-1235E956E219}"/>
              </a:ext>
            </a:extLst>
          </p:cNvPr>
          <p:cNvSpPr txBox="1"/>
          <p:nvPr/>
        </p:nvSpPr>
        <p:spPr>
          <a:xfrm>
            <a:off x="1364453" y="5495306"/>
            <a:ext cx="1061113" cy="369332"/>
          </a:xfrm>
          <a:prstGeom prst="rect">
            <a:avLst/>
          </a:prstGeom>
          <a:noFill/>
        </p:spPr>
        <p:txBody>
          <a:bodyPr wrap="square">
            <a:spAutoFit/>
          </a:bodyPr>
          <a:lstStyle/>
          <a:p>
            <a:r>
              <a:rPr lang="en-US" dirty="0">
                <a:solidFill>
                  <a:schemeClr val="bg1"/>
                </a:solidFill>
                <a:latin typeface="Grotesque" panose="020B0504020202020204" pitchFamily="34" charset="0"/>
              </a:rPr>
              <a:t>750</a:t>
            </a:r>
            <a:endParaRPr lang="es-CO" dirty="0">
              <a:solidFill>
                <a:schemeClr val="bg1"/>
              </a:solidFill>
            </a:endParaRPr>
          </a:p>
        </p:txBody>
      </p:sp>
      <p:sp>
        <p:nvSpPr>
          <p:cNvPr id="37" name="CuadroTexto 36">
            <a:extLst>
              <a:ext uri="{FF2B5EF4-FFF2-40B4-BE49-F238E27FC236}">
                <a16:creationId xmlns:a16="http://schemas.microsoft.com/office/drawing/2014/main" id="{FE8F5955-AFCD-4370-B62D-F98FC308CCF5}"/>
              </a:ext>
            </a:extLst>
          </p:cNvPr>
          <p:cNvSpPr txBox="1"/>
          <p:nvPr/>
        </p:nvSpPr>
        <p:spPr>
          <a:xfrm>
            <a:off x="7874909" y="5711214"/>
            <a:ext cx="1061113" cy="369332"/>
          </a:xfrm>
          <a:prstGeom prst="rect">
            <a:avLst/>
          </a:prstGeom>
          <a:noFill/>
        </p:spPr>
        <p:txBody>
          <a:bodyPr wrap="square">
            <a:spAutoFit/>
          </a:bodyPr>
          <a:lstStyle/>
          <a:p>
            <a:r>
              <a:rPr lang="en-US" dirty="0">
                <a:solidFill>
                  <a:schemeClr val="bg1"/>
                </a:solidFill>
                <a:latin typeface="Grotesque" panose="020B0504020202020204" pitchFamily="34" charset="0"/>
              </a:rPr>
              <a:t>750</a:t>
            </a:r>
            <a:endParaRPr lang="es-CO" dirty="0">
              <a:solidFill>
                <a:schemeClr val="bg1"/>
              </a:solidFill>
            </a:endParaRPr>
          </a:p>
        </p:txBody>
      </p:sp>
      <p:sp>
        <p:nvSpPr>
          <p:cNvPr id="38" name="Rectángulo 37">
            <a:extLst>
              <a:ext uri="{FF2B5EF4-FFF2-40B4-BE49-F238E27FC236}">
                <a16:creationId xmlns:a16="http://schemas.microsoft.com/office/drawing/2014/main" id="{25E77B22-A08A-4BDC-8031-875DD10703AC}"/>
              </a:ext>
            </a:extLst>
          </p:cNvPr>
          <p:cNvSpPr/>
          <p:nvPr/>
        </p:nvSpPr>
        <p:spPr>
          <a:xfrm>
            <a:off x="433354" y="332565"/>
            <a:ext cx="339255" cy="2196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bg1"/>
              </a:solidFill>
            </a:endParaRPr>
          </a:p>
        </p:txBody>
      </p:sp>
      <p:sp>
        <p:nvSpPr>
          <p:cNvPr id="39" name="Rectángulo 38">
            <a:extLst>
              <a:ext uri="{FF2B5EF4-FFF2-40B4-BE49-F238E27FC236}">
                <a16:creationId xmlns:a16="http://schemas.microsoft.com/office/drawing/2014/main" id="{F518E6D0-D40D-452A-A8AB-7A80CFC7362F}"/>
              </a:ext>
            </a:extLst>
          </p:cNvPr>
          <p:cNvSpPr/>
          <p:nvPr/>
        </p:nvSpPr>
        <p:spPr>
          <a:xfrm>
            <a:off x="433354" y="562237"/>
            <a:ext cx="339255" cy="21962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bg1"/>
              </a:solidFill>
            </a:endParaRPr>
          </a:p>
        </p:txBody>
      </p:sp>
      <p:sp>
        <p:nvSpPr>
          <p:cNvPr id="40" name="CuadroTexto 39">
            <a:extLst>
              <a:ext uri="{FF2B5EF4-FFF2-40B4-BE49-F238E27FC236}">
                <a16:creationId xmlns:a16="http://schemas.microsoft.com/office/drawing/2014/main" id="{A33308FA-A85D-4985-806D-D4FE17DE904D}"/>
              </a:ext>
            </a:extLst>
          </p:cNvPr>
          <p:cNvSpPr txBox="1"/>
          <p:nvPr/>
        </p:nvSpPr>
        <p:spPr>
          <a:xfrm>
            <a:off x="757374" y="510464"/>
            <a:ext cx="708977" cy="323165"/>
          </a:xfrm>
          <a:prstGeom prst="rect">
            <a:avLst/>
          </a:prstGeom>
          <a:noFill/>
        </p:spPr>
        <p:txBody>
          <a:bodyPr wrap="none" rtlCol="0">
            <a:spAutoFit/>
          </a:bodyPr>
          <a:lstStyle/>
          <a:p>
            <a:r>
              <a:rPr lang="es-CO" sz="1500" dirty="0">
                <a:latin typeface="Grotesque" panose="020B0504020202020204" pitchFamily="34" charset="0"/>
              </a:rPr>
              <a:t>Puros</a:t>
            </a:r>
          </a:p>
        </p:txBody>
      </p:sp>
      <p:sp>
        <p:nvSpPr>
          <p:cNvPr id="41" name="Rectángulo 40">
            <a:extLst>
              <a:ext uri="{FF2B5EF4-FFF2-40B4-BE49-F238E27FC236}">
                <a16:creationId xmlns:a16="http://schemas.microsoft.com/office/drawing/2014/main" id="{56198C40-7214-40BD-9AA6-8526D9602262}"/>
              </a:ext>
            </a:extLst>
          </p:cNvPr>
          <p:cNvSpPr/>
          <p:nvPr/>
        </p:nvSpPr>
        <p:spPr>
          <a:xfrm>
            <a:off x="433353" y="795682"/>
            <a:ext cx="339255" cy="2196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bg1"/>
              </a:solidFill>
            </a:endParaRPr>
          </a:p>
        </p:txBody>
      </p:sp>
      <p:sp>
        <p:nvSpPr>
          <p:cNvPr id="42" name="CuadroTexto 41">
            <a:extLst>
              <a:ext uri="{FF2B5EF4-FFF2-40B4-BE49-F238E27FC236}">
                <a16:creationId xmlns:a16="http://schemas.microsoft.com/office/drawing/2014/main" id="{1A49C184-57AC-4172-ADA7-4A789BA508C7}"/>
              </a:ext>
            </a:extLst>
          </p:cNvPr>
          <p:cNvSpPr txBox="1"/>
          <p:nvPr/>
        </p:nvSpPr>
        <p:spPr>
          <a:xfrm>
            <a:off x="757413" y="744257"/>
            <a:ext cx="986296" cy="323165"/>
          </a:xfrm>
          <a:prstGeom prst="rect">
            <a:avLst/>
          </a:prstGeom>
          <a:noFill/>
        </p:spPr>
        <p:txBody>
          <a:bodyPr wrap="none" rtlCol="0">
            <a:spAutoFit/>
          </a:bodyPr>
          <a:lstStyle/>
          <a:p>
            <a:r>
              <a:rPr lang="es-CO" sz="1500" dirty="0">
                <a:latin typeface="Grotesque" panose="020B0504020202020204" pitchFamily="34" charset="0"/>
              </a:rPr>
              <a:t>No puros</a:t>
            </a:r>
          </a:p>
        </p:txBody>
      </p:sp>
      <p:sp>
        <p:nvSpPr>
          <p:cNvPr id="43" name="CuadroTexto 42">
            <a:extLst>
              <a:ext uri="{FF2B5EF4-FFF2-40B4-BE49-F238E27FC236}">
                <a16:creationId xmlns:a16="http://schemas.microsoft.com/office/drawing/2014/main" id="{D59D81FB-5F8E-44D5-8914-3AD39D85273C}"/>
              </a:ext>
            </a:extLst>
          </p:cNvPr>
          <p:cNvSpPr txBox="1"/>
          <p:nvPr/>
        </p:nvSpPr>
        <p:spPr>
          <a:xfrm>
            <a:off x="3493872" y="1010582"/>
            <a:ext cx="2335639" cy="276999"/>
          </a:xfrm>
          <a:prstGeom prst="rect">
            <a:avLst/>
          </a:prstGeom>
          <a:noFill/>
        </p:spPr>
        <p:txBody>
          <a:bodyPr wrap="none" rtlCol="0">
            <a:spAutoFit/>
          </a:bodyPr>
          <a:lstStyle/>
          <a:p>
            <a:r>
              <a:rPr lang="es-CO" sz="1200" dirty="0">
                <a:solidFill>
                  <a:schemeClr val="bg1"/>
                </a:solidFill>
                <a:latin typeface="Grotesque" panose="020B0504020202020204" pitchFamily="34" charset="0"/>
              </a:rPr>
              <a:t>Partición datos todos modelos</a:t>
            </a:r>
          </a:p>
        </p:txBody>
      </p:sp>
      <p:sp>
        <p:nvSpPr>
          <p:cNvPr id="44" name="CuadroTexto 43">
            <a:extLst>
              <a:ext uri="{FF2B5EF4-FFF2-40B4-BE49-F238E27FC236}">
                <a16:creationId xmlns:a16="http://schemas.microsoft.com/office/drawing/2014/main" id="{FBA3D67D-694F-48A2-BA3E-A859993B692A}"/>
              </a:ext>
            </a:extLst>
          </p:cNvPr>
          <p:cNvSpPr txBox="1"/>
          <p:nvPr/>
        </p:nvSpPr>
        <p:spPr>
          <a:xfrm>
            <a:off x="6979223" y="1048747"/>
            <a:ext cx="1144288" cy="276999"/>
          </a:xfrm>
          <a:prstGeom prst="rect">
            <a:avLst/>
          </a:prstGeom>
          <a:noFill/>
        </p:spPr>
        <p:txBody>
          <a:bodyPr wrap="none" rtlCol="0">
            <a:spAutoFit/>
          </a:bodyPr>
          <a:lstStyle/>
          <a:p>
            <a:r>
              <a:rPr lang="es-CO" sz="1200" dirty="0">
                <a:solidFill>
                  <a:schemeClr val="bg1"/>
                </a:solidFill>
                <a:latin typeface="Grotesque" panose="020B0504020202020204" pitchFamily="34" charset="0"/>
              </a:rPr>
              <a:t>Mejor modelo</a:t>
            </a:r>
          </a:p>
        </p:txBody>
      </p:sp>
      <p:sp>
        <p:nvSpPr>
          <p:cNvPr id="45" name="CuadroTexto 44">
            <a:extLst>
              <a:ext uri="{FF2B5EF4-FFF2-40B4-BE49-F238E27FC236}">
                <a16:creationId xmlns:a16="http://schemas.microsoft.com/office/drawing/2014/main" id="{AC4E0613-92C5-48C1-A4DC-4B9E907296A9}"/>
              </a:ext>
            </a:extLst>
          </p:cNvPr>
          <p:cNvSpPr txBox="1"/>
          <p:nvPr/>
        </p:nvSpPr>
        <p:spPr>
          <a:xfrm>
            <a:off x="1039821" y="3407377"/>
            <a:ext cx="2468176" cy="276999"/>
          </a:xfrm>
          <a:prstGeom prst="rect">
            <a:avLst/>
          </a:prstGeom>
          <a:noFill/>
        </p:spPr>
        <p:txBody>
          <a:bodyPr wrap="none" rtlCol="0">
            <a:spAutoFit/>
          </a:bodyPr>
          <a:lstStyle/>
          <a:p>
            <a:r>
              <a:rPr lang="es-CO" sz="1200" b="0" i="0" dirty="0">
                <a:solidFill>
                  <a:srgbClr val="000000"/>
                </a:solidFill>
                <a:effectLst/>
                <a:latin typeface="Grotesque" panose="020B0504020202020204" pitchFamily="34" charset="0"/>
              </a:rPr>
              <a:t>Mejor modelo </a:t>
            </a:r>
            <a:r>
              <a:rPr lang="es-CO" sz="1200" b="0" i="0" u="none" strike="noStrike" dirty="0">
                <a:solidFill>
                  <a:srgbClr val="000000"/>
                </a:solidFill>
                <a:effectLst/>
                <a:latin typeface="Grotesque" panose="020B0504020202020204" pitchFamily="34" charset="0"/>
              </a:rPr>
              <a:t>vs</a:t>
            </a:r>
            <a:r>
              <a:rPr lang="es-CO" sz="1200" b="0" i="0" dirty="0">
                <a:solidFill>
                  <a:srgbClr val="000000"/>
                </a:solidFill>
                <a:effectLst/>
                <a:latin typeface="Grotesque" panose="020B0504020202020204" pitchFamily="34" charset="0"/>
              </a:rPr>
              <a:t> minería no pura</a:t>
            </a:r>
            <a:endParaRPr lang="es-CO" sz="1200" dirty="0">
              <a:solidFill>
                <a:schemeClr val="bg1"/>
              </a:solidFill>
              <a:latin typeface="Grotesque" panose="020B0504020202020204" pitchFamily="34" charset="0"/>
            </a:endParaRPr>
          </a:p>
        </p:txBody>
      </p:sp>
      <p:sp>
        <p:nvSpPr>
          <p:cNvPr id="46" name="CuadroTexto 45">
            <a:extLst>
              <a:ext uri="{FF2B5EF4-FFF2-40B4-BE49-F238E27FC236}">
                <a16:creationId xmlns:a16="http://schemas.microsoft.com/office/drawing/2014/main" id="{B7C4692A-F24F-45F2-843B-FA02C5C95928}"/>
              </a:ext>
            </a:extLst>
          </p:cNvPr>
          <p:cNvSpPr txBox="1"/>
          <p:nvPr/>
        </p:nvSpPr>
        <p:spPr>
          <a:xfrm>
            <a:off x="5225692" y="4466850"/>
            <a:ext cx="1400320" cy="276999"/>
          </a:xfrm>
          <a:prstGeom prst="rect">
            <a:avLst/>
          </a:prstGeom>
          <a:noFill/>
        </p:spPr>
        <p:txBody>
          <a:bodyPr wrap="none" rtlCol="0">
            <a:spAutoFit/>
          </a:bodyPr>
          <a:lstStyle/>
          <a:p>
            <a:r>
              <a:rPr lang="es-CO" sz="1200" b="0" i="0" dirty="0">
                <a:solidFill>
                  <a:srgbClr val="000000"/>
                </a:solidFill>
                <a:effectLst/>
                <a:latin typeface="Tahoma" panose="020B0604030504040204" pitchFamily="34" charset="0"/>
              </a:rPr>
              <a:t>Modelo Reforzado</a:t>
            </a:r>
            <a:endParaRPr lang="es-CO" sz="1200" dirty="0">
              <a:solidFill>
                <a:schemeClr val="bg1"/>
              </a:solidFill>
              <a:latin typeface="Grotesque" panose="020B0504020202020204" pitchFamily="34" charset="0"/>
            </a:endParaRPr>
          </a:p>
        </p:txBody>
      </p:sp>
      <p:sp>
        <p:nvSpPr>
          <p:cNvPr id="47" name="CuadroTexto 46">
            <a:extLst>
              <a:ext uri="{FF2B5EF4-FFF2-40B4-BE49-F238E27FC236}">
                <a16:creationId xmlns:a16="http://schemas.microsoft.com/office/drawing/2014/main" id="{640A8C37-59C4-4476-ADA1-3542096100D6}"/>
              </a:ext>
            </a:extLst>
          </p:cNvPr>
          <p:cNvSpPr txBox="1"/>
          <p:nvPr/>
        </p:nvSpPr>
        <p:spPr>
          <a:xfrm>
            <a:off x="8077789" y="3585108"/>
            <a:ext cx="1471685" cy="461665"/>
          </a:xfrm>
          <a:prstGeom prst="rect">
            <a:avLst/>
          </a:prstGeom>
          <a:noFill/>
        </p:spPr>
        <p:txBody>
          <a:bodyPr wrap="none" rtlCol="0">
            <a:spAutoFit/>
          </a:bodyPr>
          <a:lstStyle/>
          <a:p>
            <a:r>
              <a:rPr lang="es-CO" sz="1200" b="0" i="0" dirty="0">
                <a:solidFill>
                  <a:srgbClr val="000000"/>
                </a:solidFill>
                <a:effectLst/>
                <a:latin typeface="Tahoma" panose="020B0604030504040204" pitchFamily="34" charset="0"/>
              </a:rPr>
              <a:t>Modelo Reforzado</a:t>
            </a:r>
            <a:endParaRPr lang="es-CO" sz="1200" dirty="0">
              <a:solidFill>
                <a:schemeClr val="bg1"/>
              </a:solidFill>
              <a:latin typeface="Grotesque" panose="020B0504020202020204" pitchFamily="34" charset="0"/>
            </a:endParaRPr>
          </a:p>
          <a:p>
            <a:r>
              <a:rPr lang="es-CO" sz="1200" b="0" i="0" u="none" strike="noStrike" dirty="0">
                <a:solidFill>
                  <a:srgbClr val="000000"/>
                </a:solidFill>
                <a:effectLst/>
                <a:latin typeface="Grotesque" panose="020B0504020202020204" pitchFamily="34" charset="0"/>
              </a:rPr>
              <a:t>vs</a:t>
            </a:r>
            <a:r>
              <a:rPr lang="es-CO" sz="1200" b="0" i="0" dirty="0">
                <a:solidFill>
                  <a:srgbClr val="000000"/>
                </a:solidFill>
                <a:effectLst/>
                <a:latin typeface="Grotesque" panose="020B0504020202020204" pitchFamily="34" charset="0"/>
              </a:rPr>
              <a:t> minería no pura</a:t>
            </a:r>
            <a:endParaRPr lang="es-CO" sz="1200" dirty="0">
              <a:solidFill>
                <a:schemeClr val="bg1"/>
              </a:solidFill>
              <a:latin typeface="Grotesque" panose="020B0504020202020204" pitchFamily="34" charset="0"/>
            </a:endParaRPr>
          </a:p>
        </p:txBody>
      </p:sp>
      <p:sp>
        <p:nvSpPr>
          <p:cNvPr id="48" name="Rectángulo 47">
            <a:extLst>
              <a:ext uri="{FF2B5EF4-FFF2-40B4-BE49-F238E27FC236}">
                <a16:creationId xmlns:a16="http://schemas.microsoft.com/office/drawing/2014/main" id="{3B37792D-5422-4C13-9234-8B4DF1B754E9}"/>
              </a:ext>
            </a:extLst>
          </p:cNvPr>
          <p:cNvSpPr/>
          <p:nvPr/>
        </p:nvSpPr>
        <p:spPr>
          <a:xfrm>
            <a:off x="829808" y="3210654"/>
            <a:ext cx="2774249" cy="313684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9" name="CuadroTexto 48">
            <a:extLst>
              <a:ext uri="{FF2B5EF4-FFF2-40B4-BE49-F238E27FC236}">
                <a16:creationId xmlns:a16="http://schemas.microsoft.com/office/drawing/2014/main" id="{C582E12B-ADE9-4181-9D0D-72A11E90C312}"/>
              </a:ext>
            </a:extLst>
          </p:cNvPr>
          <p:cNvSpPr txBox="1"/>
          <p:nvPr/>
        </p:nvSpPr>
        <p:spPr>
          <a:xfrm>
            <a:off x="3805867" y="226981"/>
            <a:ext cx="3201517" cy="338554"/>
          </a:xfrm>
          <a:prstGeom prst="rect">
            <a:avLst/>
          </a:prstGeom>
          <a:noFill/>
        </p:spPr>
        <p:txBody>
          <a:bodyPr wrap="none" rtlCol="0">
            <a:spAutoFit/>
          </a:bodyPr>
          <a:lstStyle/>
          <a:p>
            <a:r>
              <a:rPr lang="es-CO" sz="1600" b="1" dirty="0">
                <a:latin typeface="Grotesque" panose="020B0504020202020204" pitchFamily="34" charset="0"/>
              </a:rPr>
              <a:t>Estructuración experimento 1</a:t>
            </a:r>
          </a:p>
        </p:txBody>
      </p:sp>
      <p:sp>
        <p:nvSpPr>
          <p:cNvPr id="50" name="CuadroTexto 49">
            <a:extLst>
              <a:ext uri="{FF2B5EF4-FFF2-40B4-BE49-F238E27FC236}">
                <a16:creationId xmlns:a16="http://schemas.microsoft.com/office/drawing/2014/main" id="{4B42B745-020B-4E23-AC61-1917FFC314AB}"/>
              </a:ext>
            </a:extLst>
          </p:cNvPr>
          <p:cNvSpPr txBox="1"/>
          <p:nvPr/>
        </p:nvSpPr>
        <p:spPr>
          <a:xfrm>
            <a:off x="1306126" y="2681345"/>
            <a:ext cx="1641027" cy="338554"/>
          </a:xfrm>
          <a:prstGeom prst="rect">
            <a:avLst/>
          </a:prstGeom>
          <a:noFill/>
        </p:spPr>
        <p:txBody>
          <a:bodyPr wrap="none" rtlCol="0">
            <a:spAutoFit/>
          </a:bodyPr>
          <a:lstStyle/>
          <a:p>
            <a:r>
              <a:rPr lang="es-CO" sz="1600" b="1" dirty="0">
                <a:latin typeface="Grotesque" panose="020B0504020202020204" pitchFamily="34" charset="0"/>
              </a:rPr>
              <a:t>Experimento 2</a:t>
            </a:r>
          </a:p>
        </p:txBody>
      </p:sp>
      <p:sp>
        <p:nvSpPr>
          <p:cNvPr id="51" name="CuadroTexto 50">
            <a:extLst>
              <a:ext uri="{FF2B5EF4-FFF2-40B4-BE49-F238E27FC236}">
                <a16:creationId xmlns:a16="http://schemas.microsoft.com/office/drawing/2014/main" id="{2AF4BED6-99D6-4409-BAD6-44F0EB26C3D3}"/>
              </a:ext>
            </a:extLst>
          </p:cNvPr>
          <p:cNvSpPr txBox="1"/>
          <p:nvPr/>
        </p:nvSpPr>
        <p:spPr>
          <a:xfrm>
            <a:off x="6865757" y="3066075"/>
            <a:ext cx="1641027" cy="338554"/>
          </a:xfrm>
          <a:prstGeom prst="rect">
            <a:avLst/>
          </a:prstGeom>
          <a:noFill/>
        </p:spPr>
        <p:txBody>
          <a:bodyPr wrap="none" rtlCol="0">
            <a:spAutoFit/>
          </a:bodyPr>
          <a:lstStyle/>
          <a:p>
            <a:r>
              <a:rPr lang="es-CO" sz="1600" b="1" dirty="0">
                <a:latin typeface="Grotesque" panose="020B0504020202020204" pitchFamily="34" charset="0"/>
              </a:rPr>
              <a:t>Experimento 3</a:t>
            </a:r>
          </a:p>
        </p:txBody>
      </p:sp>
      <p:sp>
        <p:nvSpPr>
          <p:cNvPr id="52" name="Rectángulo 51">
            <a:extLst>
              <a:ext uri="{FF2B5EF4-FFF2-40B4-BE49-F238E27FC236}">
                <a16:creationId xmlns:a16="http://schemas.microsoft.com/office/drawing/2014/main" id="{20BF9159-9051-480B-BDB7-E70083CEC3FB}"/>
              </a:ext>
            </a:extLst>
          </p:cNvPr>
          <p:cNvSpPr/>
          <p:nvPr/>
        </p:nvSpPr>
        <p:spPr>
          <a:xfrm>
            <a:off x="4602853" y="3400434"/>
            <a:ext cx="5576204" cy="313684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3" name="Rectángulo 52">
            <a:extLst>
              <a:ext uri="{FF2B5EF4-FFF2-40B4-BE49-F238E27FC236}">
                <a16:creationId xmlns:a16="http://schemas.microsoft.com/office/drawing/2014/main" id="{BDE6AA7E-030E-46C0-AAC5-8363B08004F5}"/>
              </a:ext>
            </a:extLst>
          </p:cNvPr>
          <p:cNvSpPr/>
          <p:nvPr/>
        </p:nvSpPr>
        <p:spPr>
          <a:xfrm>
            <a:off x="3295984" y="632216"/>
            <a:ext cx="5640038" cy="216270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08630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1C7FF4C-A785-4C6D-A783-FB5C38F17DE6}"/>
              </a:ext>
            </a:extLst>
          </p:cNvPr>
          <p:cNvSpPr>
            <a:spLocks noGrp="1"/>
          </p:cNvSpPr>
          <p:nvPr>
            <p:ph type="sldNum" sz="quarter" idx="12"/>
          </p:nvPr>
        </p:nvSpPr>
        <p:spPr/>
        <p:txBody>
          <a:bodyPr/>
          <a:lstStyle/>
          <a:p>
            <a:fld id="{686F1EC4-E6AC-4C4E-87EF-1D1F5F80E684}" type="slidenum">
              <a:rPr lang="es-CO" smtClean="0"/>
              <a:t>32</a:t>
            </a:fld>
            <a:endParaRPr lang="es-CO"/>
          </a:p>
        </p:txBody>
      </p:sp>
      <p:graphicFrame>
        <p:nvGraphicFramePr>
          <p:cNvPr id="4" name="Diagrama 3">
            <a:extLst>
              <a:ext uri="{FF2B5EF4-FFF2-40B4-BE49-F238E27FC236}">
                <a16:creationId xmlns:a16="http://schemas.microsoft.com/office/drawing/2014/main" id="{D4D9B4C6-7448-4063-988A-EF2FB39ABABF}"/>
              </a:ext>
            </a:extLst>
          </p:cNvPr>
          <p:cNvGraphicFramePr/>
          <p:nvPr>
            <p:extLst>
              <p:ext uri="{D42A27DB-BD31-4B8C-83A1-F6EECF244321}">
                <p14:modId xmlns:p14="http://schemas.microsoft.com/office/powerpoint/2010/main" val="1292625511"/>
              </p:ext>
            </p:extLst>
          </p:nvPr>
        </p:nvGraphicFramePr>
        <p:xfrm>
          <a:off x="1872519" y="2245849"/>
          <a:ext cx="8175248" cy="39267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uadroTexto 6">
            <a:extLst>
              <a:ext uri="{FF2B5EF4-FFF2-40B4-BE49-F238E27FC236}">
                <a16:creationId xmlns:a16="http://schemas.microsoft.com/office/drawing/2014/main" id="{078573D3-5B17-49C2-A4CC-91F987C946BB}"/>
              </a:ext>
            </a:extLst>
          </p:cNvPr>
          <p:cNvSpPr txBox="1"/>
          <p:nvPr/>
        </p:nvSpPr>
        <p:spPr>
          <a:xfrm>
            <a:off x="1571034" y="1506500"/>
            <a:ext cx="9339943" cy="400110"/>
          </a:xfrm>
          <a:prstGeom prst="rect">
            <a:avLst/>
          </a:prstGeom>
          <a:noFill/>
        </p:spPr>
        <p:txBody>
          <a:bodyPr wrap="square" rtlCol="0">
            <a:spAutoFit/>
          </a:bodyPr>
          <a:lstStyle/>
          <a:p>
            <a:r>
              <a:rPr lang="es-CO" sz="2000" dirty="0">
                <a:latin typeface="Arial" panose="020B0604020202020204" pitchFamily="34" charset="0"/>
                <a:cs typeface="Arial" panose="020B0604020202020204" pitchFamily="34" charset="0"/>
              </a:rPr>
              <a:t>Conjunto de predictores seleccionados por ingeniería de característica</a:t>
            </a:r>
          </a:p>
        </p:txBody>
      </p:sp>
      <p:sp>
        <p:nvSpPr>
          <p:cNvPr id="6" name="CuadroTexto 5">
            <a:extLst>
              <a:ext uri="{FF2B5EF4-FFF2-40B4-BE49-F238E27FC236}">
                <a16:creationId xmlns:a16="http://schemas.microsoft.com/office/drawing/2014/main" id="{8DCAF0F4-1C2B-4291-9822-7FAB592BD855}"/>
              </a:ext>
            </a:extLst>
          </p:cNvPr>
          <p:cNvSpPr txBox="1"/>
          <p:nvPr/>
        </p:nvSpPr>
        <p:spPr>
          <a:xfrm>
            <a:off x="2032000" y="685356"/>
            <a:ext cx="8128000" cy="1323439"/>
          </a:xfrm>
          <a:prstGeom prst="rect">
            <a:avLst/>
          </a:prstGeom>
          <a:noFill/>
        </p:spPr>
        <p:txBody>
          <a:bodyPr wrap="square">
            <a:spAutoFit/>
          </a:bodyPr>
          <a:lstStyle/>
          <a:p>
            <a:r>
              <a:rPr lang="es-CO" sz="4000" b="0" i="0" dirty="0">
                <a:solidFill>
                  <a:srgbClr val="FFFF00"/>
                </a:solidFill>
                <a:effectLst/>
                <a:latin typeface="Grotesque" panose="020B0804020202020204" pitchFamily="34" charset="0"/>
              </a:rPr>
              <a:t>Ingeniería de características </a:t>
            </a:r>
            <a:br>
              <a:rPr lang="es-CO" sz="4000" dirty="0">
                <a:solidFill>
                  <a:srgbClr val="FFFF00"/>
                </a:solidFill>
                <a:latin typeface="Grotesque" panose="020B0804020202020204" pitchFamily="34" charset="0"/>
              </a:rPr>
            </a:br>
            <a:endParaRPr lang="es-CO" sz="4000" dirty="0">
              <a:solidFill>
                <a:srgbClr val="FFFF00"/>
              </a:solidFill>
              <a:latin typeface="Grotesque" panose="020B0804020202020204" pitchFamily="34" charset="0"/>
            </a:endParaRPr>
          </a:p>
        </p:txBody>
      </p:sp>
    </p:spTree>
    <p:extLst>
      <p:ext uri="{BB962C8B-B14F-4D97-AF65-F5344CB8AC3E}">
        <p14:creationId xmlns:p14="http://schemas.microsoft.com/office/powerpoint/2010/main" val="1467505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A061767-19C9-4EE4-8970-383061D64861}"/>
              </a:ext>
            </a:extLst>
          </p:cNvPr>
          <p:cNvSpPr>
            <a:spLocks noGrp="1"/>
          </p:cNvSpPr>
          <p:nvPr>
            <p:ph type="sldNum" sz="quarter" idx="12"/>
          </p:nvPr>
        </p:nvSpPr>
        <p:spPr/>
        <p:txBody>
          <a:bodyPr/>
          <a:lstStyle/>
          <a:p>
            <a:fld id="{686F1EC4-E6AC-4C4E-87EF-1D1F5F80E684}" type="slidenum">
              <a:rPr lang="es-CO" smtClean="0"/>
              <a:t>33</a:t>
            </a:fld>
            <a:endParaRPr lang="es-CO"/>
          </a:p>
        </p:txBody>
      </p:sp>
      <p:graphicFrame>
        <p:nvGraphicFramePr>
          <p:cNvPr id="3" name="Tabla 6">
            <a:extLst>
              <a:ext uri="{FF2B5EF4-FFF2-40B4-BE49-F238E27FC236}">
                <a16:creationId xmlns:a16="http://schemas.microsoft.com/office/drawing/2014/main" id="{8DDD72C0-0382-45D5-9C3B-330F0E9FFDE3}"/>
              </a:ext>
            </a:extLst>
          </p:cNvPr>
          <p:cNvGraphicFramePr>
            <a:graphicFrameLocks noGrp="1"/>
          </p:cNvGraphicFramePr>
          <p:nvPr>
            <p:extLst>
              <p:ext uri="{D42A27DB-BD31-4B8C-83A1-F6EECF244321}">
                <p14:modId xmlns:p14="http://schemas.microsoft.com/office/powerpoint/2010/main" val="3967728584"/>
              </p:ext>
            </p:extLst>
          </p:nvPr>
        </p:nvGraphicFramePr>
        <p:xfrm>
          <a:off x="1332413" y="2274749"/>
          <a:ext cx="9828588" cy="1112520"/>
        </p:xfrm>
        <a:graphic>
          <a:graphicData uri="http://schemas.openxmlformats.org/drawingml/2006/table">
            <a:tbl>
              <a:tblPr firstRow="1" bandRow="1">
                <a:tableStyleId>{5C22544A-7EE6-4342-B048-85BDC9FD1C3A}</a:tableStyleId>
              </a:tblPr>
              <a:tblGrid>
                <a:gridCol w="1967265">
                  <a:extLst>
                    <a:ext uri="{9D8B030D-6E8A-4147-A177-3AD203B41FA5}">
                      <a16:colId xmlns:a16="http://schemas.microsoft.com/office/drawing/2014/main" val="2960951820"/>
                    </a:ext>
                  </a:extLst>
                </a:gridCol>
                <a:gridCol w="648018">
                  <a:extLst>
                    <a:ext uri="{9D8B030D-6E8A-4147-A177-3AD203B41FA5}">
                      <a16:colId xmlns:a16="http://schemas.microsoft.com/office/drawing/2014/main" val="232697940"/>
                    </a:ext>
                  </a:extLst>
                </a:gridCol>
                <a:gridCol w="655755">
                  <a:extLst>
                    <a:ext uri="{9D8B030D-6E8A-4147-A177-3AD203B41FA5}">
                      <a16:colId xmlns:a16="http://schemas.microsoft.com/office/drawing/2014/main" val="751255530"/>
                    </a:ext>
                  </a:extLst>
                </a:gridCol>
                <a:gridCol w="655755">
                  <a:extLst>
                    <a:ext uri="{9D8B030D-6E8A-4147-A177-3AD203B41FA5}">
                      <a16:colId xmlns:a16="http://schemas.microsoft.com/office/drawing/2014/main" val="4007064756"/>
                    </a:ext>
                  </a:extLst>
                </a:gridCol>
                <a:gridCol w="655755">
                  <a:extLst>
                    <a:ext uri="{9D8B030D-6E8A-4147-A177-3AD203B41FA5}">
                      <a16:colId xmlns:a16="http://schemas.microsoft.com/office/drawing/2014/main" val="736866555"/>
                    </a:ext>
                  </a:extLst>
                </a:gridCol>
                <a:gridCol w="655755">
                  <a:extLst>
                    <a:ext uri="{9D8B030D-6E8A-4147-A177-3AD203B41FA5}">
                      <a16:colId xmlns:a16="http://schemas.microsoft.com/office/drawing/2014/main" val="4137856532"/>
                    </a:ext>
                  </a:extLst>
                </a:gridCol>
                <a:gridCol w="655755">
                  <a:extLst>
                    <a:ext uri="{9D8B030D-6E8A-4147-A177-3AD203B41FA5}">
                      <a16:colId xmlns:a16="http://schemas.microsoft.com/office/drawing/2014/main" val="3761533723"/>
                    </a:ext>
                  </a:extLst>
                </a:gridCol>
                <a:gridCol w="655755">
                  <a:extLst>
                    <a:ext uri="{9D8B030D-6E8A-4147-A177-3AD203B41FA5}">
                      <a16:colId xmlns:a16="http://schemas.microsoft.com/office/drawing/2014/main" val="4208965715"/>
                    </a:ext>
                  </a:extLst>
                </a:gridCol>
                <a:gridCol w="655755">
                  <a:extLst>
                    <a:ext uri="{9D8B030D-6E8A-4147-A177-3AD203B41FA5}">
                      <a16:colId xmlns:a16="http://schemas.microsoft.com/office/drawing/2014/main" val="3122629511"/>
                    </a:ext>
                  </a:extLst>
                </a:gridCol>
                <a:gridCol w="655755">
                  <a:extLst>
                    <a:ext uri="{9D8B030D-6E8A-4147-A177-3AD203B41FA5}">
                      <a16:colId xmlns:a16="http://schemas.microsoft.com/office/drawing/2014/main" val="2675920767"/>
                    </a:ext>
                  </a:extLst>
                </a:gridCol>
                <a:gridCol w="655755">
                  <a:extLst>
                    <a:ext uri="{9D8B030D-6E8A-4147-A177-3AD203B41FA5}">
                      <a16:colId xmlns:a16="http://schemas.microsoft.com/office/drawing/2014/main" val="1419392068"/>
                    </a:ext>
                  </a:extLst>
                </a:gridCol>
                <a:gridCol w="655755">
                  <a:extLst>
                    <a:ext uri="{9D8B030D-6E8A-4147-A177-3AD203B41FA5}">
                      <a16:colId xmlns:a16="http://schemas.microsoft.com/office/drawing/2014/main" val="3147487474"/>
                    </a:ext>
                  </a:extLst>
                </a:gridCol>
                <a:gridCol w="655755">
                  <a:extLst>
                    <a:ext uri="{9D8B030D-6E8A-4147-A177-3AD203B41FA5}">
                      <a16:colId xmlns:a16="http://schemas.microsoft.com/office/drawing/2014/main" val="1968856879"/>
                    </a:ext>
                  </a:extLst>
                </a:gridCol>
              </a:tblGrid>
              <a:tr h="370840">
                <a:tc rowSpan="2">
                  <a:txBody>
                    <a:bodyPr/>
                    <a:lstStyle/>
                    <a:p>
                      <a:r>
                        <a:rPr lang="es-CO" dirty="0"/>
                        <a:t>Métrica</a:t>
                      </a:r>
                    </a:p>
                  </a:txBody>
                  <a:tcPr/>
                </a:tc>
                <a:tc gridSpan="4">
                  <a:txBody>
                    <a:bodyPr/>
                    <a:lstStyle/>
                    <a:p>
                      <a:pPr algn="ctr"/>
                      <a:r>
                        <a:rPr lang="es-CO" dirty="0"/>
                        <a:t>ANOVA F</a:t>
                      </a:r>
                    </a:p>
                  </a:txBody>
                  <a:tcPr/>
                </a:tc>
                <a:tc hMerge="1">
                  <a:txBody>
                    <a:bodyPr/>
                    <a:lstStyle/>
                    <a:p>
                      <a:endParaRPr lang="es-CO"/>
                    </a:p>
                  </a:txBody>
                  <a:tcPr/>
                </a:tc>
                <a:tc hMerge="1">
                  <a:txBody>
                    <a:bodyPr/>
                    <a:lstStyle/>
                    <a:p>
                      <a:endParaRPr lang="es-CO"/>
                    </a:p>
                  </a:txBody>
                  <a:tcPr/>
                </a:tc>
                <a:tc hMerge="1">
                  <a:txBody>
                    <a:bodyPr/>
                    <a:lstStyle/>
                    <a:p>
                      <a:endParaRPr lang="es-CO" dirty="0"/>
                    </a:p>
                  </a:txBody>
                  <a:tcPr/>
                </a:tc>
                <a:tc gridSpan="4">
                  <a:txBody>
                    <a:bodyPr/>
                    <a:lstStyle/>
                    <a:p>
                      <a:pPr algn="ctr"/>
                      <a:r>
                        <a:rPr lang="es-CO" dirty="0" err="1">
                          <a:latin typeface="Grotesque" panose="020B0504020202020204" pitchFamily="34" charset="0"/>
                        </a:rPr>
                        <a:t>ExtraTreesClassifier</a:t>
                      </a:r>
                      <a:endParaRPr lang="es-CO" dirty="0">
                        <a:latin typeface="Grotesque" panose="020B0504020202020204" pitchFamily="34" charset="0"/>
                      </a:endParaRPr>
                    </a:p>
                  </a:txBody>
                  <a:tcPr/>
                </a:tc>
                <a:tc hMerge="1">
                  <a:txBody>
                    <a:bodyPr/>
                    <a:lstStyle/>
                    <a:p>
                      <a:endParaRPr lang="es-CO" dirty="0">
                        <a:latin typeface="Grotesque" panose="020B0504020202020204" pitchFamily="34" charset="0"/>
                      </a:endParaRPr>
                    </a:p>
                  </a:txBody>
                  <a:tcPr/>
                </a:tc>
                <a:tc hMerge="1">
                  <a:txBody>
                    <a:bodyPr/>
                    <a:lstStyle/>
                    <a:p>
                      <a:endParaRPr lang="es-CO" dirty="0">
                        <a:latin typeface="Grotesque" panose="020B0504020202020204" pitchFamily="34" charset="0"/>
                      </a:endParaRPr>
                    </a:p>
                  </a:txBody>
                  <a:tcPr/>
                </a:tc>
                <a:tc hMerge="1">
                  <a:txBody>
                    <a:bodyPr/>
                    <a:lstStyle/>
                    <a:p>
                      <a:endParaRPr lang="es-CO" dirty="0">
                        <a:latin typeface="Grotesque" panose="020B0504020202020204" pitchFamily="34" charset="0"/>
                      </a:endParaRPr>
                    </a:p>
                  </a:txBody>
                  <a:tcPr/>
                </a:tc>
                <a:tc gridSpan="4">
                  <a:txBody>
                    <a:bodyPr/>
                    <a:lstStyle/>
                    <a:p>
                      <a:pPr algn="ctr"/>
                      <a:r>
                        <a:rPr lang="es-CO" dirty="0"/>
                        <a:t>Criterio experto</a:t>
                      </a:r>
                    </a:p>
                  </a:txBody>
                  <a:tcPr/>
                </a:tc>
                <a:tc hMerge="1">
                  <a:txBody>
                    <a:bodyPr/>
                    <a:lstStyle/>
                    <a:p>
                      <a:endParaRPr lang="es-CO" dirty="0"/>
                    </a:p>
                  </a:txBody>
                  <a:tcPr/>
                </a:tc>
                <a:tc hMerge="1">
                  <a:txBody>
                    <a:bodyPr/>
                    <a:lstStyle/>
                    <a:p>
                      <a:endParaRPr lang="es-CO" dirty="0"/>
                    </a:p>
                  </a:txBody>
                  <a:tcPr/>
                </a:tc>
                <a:tc hMerge="1">
                  <a:txBody>
                    <a:bodyPr/>
                    <a:lstStyle/>
                    <a:p>
                      <a:endParaRPr lang="es-CO" dirty="0"/>
                    </a:p>
                  </a:txBody>
                  <a:tcPr/>
                </a:tc>
                <a:extLst>
                  <a:ext uri="{0D108BD9-81ED-4DB2-BD59-A6C34878D82A}">
                    <a16:rowId xmlns:a16="http://schemas.microsoft.com/office/drawing/2014/main" val="3276911735"/>
                  </a:ext>
                </a:extLst>
              </a:tr>
              <a:tr h="370840">
                <a:tc vMerge="1">
                  <a:txBody>
                    <a:bodyPr/>
                    <a:lstStyle/>
                    <a:p>
                      <a:endParaRPr lang="es-CO" dirty="0"/>
                    </a:p>
                  </a:txBody>
                  <a:tcPr/>
                </a:tc>
                <a:tc>
                  <a:txBody>
                    <a:bodyPr/>
                    <a:lstStyle/>
                    <a:p>
                      <a:r>
                        <a:rPr lang="es-CO" sz="1400" dirty="0">
                          <a:latin typeface="Grotesque" panose="020B0504020202020204" pitchFamily="34" charset="0"/>
                        </a:rPr>
                        <a:t>KNN</a:t>
                      </a:r>
                    </a:p>
                  </a:txBody>
                  <a:tcPr/>
                </a:tc>
                <a:tc>
                  <a:txBody>
                    <a:bodyPr/>
                    <a:lstStyle/>
                    <a:p>
                      <a:r>
                        <a:rPr lang="es-CO" sz="1400" dirty="0">
                          <a:latin typeface="Grotesque" panose="020B0504020202020204" pitchFamily="34" charset="0"/>
                        </a:rPr>
                        <a:t>NB</a:t>
                      </a:r>
                    </a:p>
                  </a:txBody>
                  <a:tcPr/>
                </a:tc>
                <a:tc>
                  <a:txBody>
                    <a:bodyPr/>
                    <a:lstStyle/>
                    <a:p>
                      <a:r>
                        <a:rPr lang="es-CO" sz="1400" dirty="0">
                          <a:latin typeface="Grotesque" panose="020B0504020202020204" pitchFamily="34" charset="0"/>
                        </a:rPr>
                        <a:t>SVM</a:t>
                      </a:r>
                    </a:p>
                  </a:txBody>
                  <a:tcPr/>
                </a:tc>
                <a:tc>
                  <a:txBody>
                    <a:bodyPr/>
                    <a:lstStyle/>
                    <a:p>
                      <a:r>
                        <a:rPr lang="es-CO" sz="1400" dirty="0">
                          <a:latin typeface="Grotesque" panose="020B0504020202020204" pitchFamily="34" charset="0"/>
                        </a:rPr>
                        <a:t>DT</a:t>
                      </a:r>
                    </a:p>
                  </a:txBody>
                  <a:tcPr/>
                </a:tc>
                <a:tc>
                  <a:txBody>
                    <a:bodyPr/>
                    <a:lstStyle/>
                    <a:p>
                      <a:r>
                        <a:rPr lang="es-CO" sz="1400" dirty="0">
                          <a:latin typeface="Grotesque" panose="020B0504020202020204" pitchFamily="34" charset="0"/>
                        </a:rPr>
                        <a:t>KNN</a:t>
                      </a:r>
                    </a:p>
                  </a:txBody>
                  <a:tcPr/>
                </a:tc>
                <a:tc>
                  <a:txBody>
                    <a:bodyPr/>
                    <a:lstStyle/>
                    <a:p>
                      <a:r>
                        <a:rPr lang="es-CO" sz="1400" dirty="0">
                          <a:latin typeface="Grotesque" panose="020B0504020202020204" pitchFamily="34" charset="0"/>
                        </a:rPr>
                        <a:t>NB</a:t>
                      </a:r>
                    </a:p>
                  </a:txBody>
                  <a:tcPr/>
                </a:tc>
                <a:tc>
                  <a:txBody>
                    <a:bodyPr/>
                    <a:lstStyle/>
                    <a:p>
                      <a:r>
                        <a:rPr lang="es-CO" sz="1400" dirty="0">
                          <a:latin typeface="Grotesque" panose="020B0504020202020204" pitchFamily="34" charset="0"/>
                        </a:rPr>
                        <a:t>SVM</a:t>
                      </a:r>
                    </a:p>
                  </a:txBody>
                  <a:tcPr/>
                </a:tc>
                <a:tc>
                  <a:txBody>
                    <a:bodyPr/>
                    <a:lstStyle/>
                    <a:p>
                      <a:r>
                        <a:rPr lang="es-CO" sz="1400" dirty="0">
                          <a:latin typeface="Grotesque" panose="020B0504020202020204" pitchFamily="34" charset="0"/>
                        </a:rPr>
                        <a:t>DT</a:t>
                      </a:r>
                    </a:p>
                  </a:txBody>
                  <a:tcPr/>
                </a:tc>
                <a:tc>
                  <a:txBody>
                    <a:bodyPr/>
                    <a:lstStyle/>
                    <a:p>
                      <a:r>
                        <a:rPr lang="es-CO" sz="1400" dirty="0">
                          <a:latin typeface="Grotesque" panose="020B0504020202020204" pitchFamily="34" charset="0"/>
                        </a:rPr>
                        <a:t>KNN</a:t>
                      </a:r>
                    </a:p>
                  </a:txBody>
                  <a:tcPr/>
                </a:tc>
                <a:tc>
                  <a:txBody>
                    <a:bodyPr/>
                    <a:lstStyle/>
                    <a:p>
                      <a:r>
                        <a:rPr lang="es-CO" sz="1400" dirty="0">
                          <a:latin typeface="Grotesque" panose="020B0504020202020204" pitchFamily="34" charset="0"/>
                        </a:rPr>
                        <a:t>NB</a:t>
                      </a:r>
                    </a:p>
                  </a:txBody>
                  <a:tcPr/>
                </a:tc>
                <a:tc>
                  <a:txBody>
                    <a:bodyPr/>
                    <a:lstStyle/>
                    <a:p>
                      <a:r>
                        <a:rPr lang="es-CO" sz="1400" dirty="0">
                          <a:latin typeface="Grotesque" panose="020B0504020202020204" pitchFamily="34" charset="0"/>
                        </a:rPr>
                        <a:t>SVM</a:t>
                      </a:r>
                    </a:p>
                  </a:txBody>
                  <a:tcPr/>
                </a:tc>
                <a:tc>
                  <a:txBody>
                    <a:bodyPr/>
                    <a:lstStyle/>
                    <a:p>
                      <a:r>
                        <a:rPr lang="es-CO" sz="1400" dirty="0">
                          <a:latin typeface="Grotesque" panose="020B0504020202020204" pitchFamily="34" charset="0"/>
                        </a:rPr>
                        <a:t>DT</a:t>
                      </a:r>
                    </a:p>
                  </a:txBody>
                  <a:tcPr/>
                </a:tc>
                <a:extLst>
                  <a:ext uri="{0D108BD9-81ED-4DB2-BD59-A6C34878D82A}">
                    <a16:rowId xmlns:a16="http://schemas.microsoft.com/office/drawing/2014/main" val="2180316255"/>
                  </a:ext>
                </a:extLst>
              </a:tr>
              <a:tr h="370840">
                <a:tc>
                  <a:txBody>
                    <a:bodyPr/>
                    <a:lstStyle/>
                    <a:p>
                      <a:r>
                        <a:rPr lang="es-CO" dirty="0" err="1"/>
                        <a:t>Accuracy</a:t>
                      </a:r>
                      <a:endParaRPr lang="es-CO" dirty="0"/>
                    </a:p>
                  </a:txBody>
                  <a:tcPr/>
                </a:tc>
                <a:tc>
                  <a:txBody>
                    <a:bodyPr/>
                    <a:lstStyle/>
                    <a:p>
                      <a:r>
                        <a:rPr lang="es-CO" sz="1500" dirty="0">
                          <a:latin typeface="Grotesque" panose="020B0504020202020204" pitchFamily="34" charset="0"/>
                        </a:rPr>
                        <a:t>0.99</a:t>
                      </a:r>
                    </a:p>
                  </a:txBody>
                  <a:tcPr/>
                </a:tc>
                <a:tc>
                  <a:txBody>
                    <a:bodyPr/>
                    <a:lstStyle/>
                    <a:p>
                      <a:r>
                        <a:rPr lang="es-CO" sz="1500" dirty="0">
                          <a:latin typeface="Grotesque" panose="020B0504020202020204" pitchFamily="34" charset="0"/>
                        </a:rPr>
                        <a:t>0.92</a:t>
                      </a:r>
                    </a:p>
                  </a:txBody>
                  <a:tcPr/>
                </a:tc>
                <a:tc>
                  <a:txBody>
                    <a:bodyPr/>
                    <a:lstStyle/>
                    <a:p>
                      <a:r>
                        <a:rPr lang="es-CO" sz="1500" dirty="0">
                          <a:latin typeface="Grotesque" panose="020B0504020202020204" pitchFamily="34" charset="0"/>
                        </a:rPr>
                        <a:t>0.94</a:t>
                      </a:r>
                    </a:p>
                  </a:txBody>
                  <a:tcPr/>
                </a:tc>
                <a:tc>
                  <a:txBody>
                    <a:bodyPr/>
                    <a:lstStyle/>
                    <a:p>
                      <a:r>
                        <a:rPr lang="es-CO" sz="1500" dirty="0">
                          <a:latin typeface="Grotesque" panose="020B0504020202020204" pitchFamily="34" charset="0"/>
                        </a:rPr>
                        <a:t>0.99</a:t>
                      </a:r>
                    </a:p>
                  </a:txBody>
                  <a:tcPr/>
                </a:tc>
                <a:tc>
                  <a:txBody>
                    <a:bodyPr/>
                    <a:lstStyle/>
                    <a:p>
                      <a:r>
                        <a:rPr lang="es-CO" sz="1500" dirty="0">
                          <a:latin typeface="Grotesque" panose="020B0504020202020204" pitchFamily="34" charset="0"/>
                        </a:rPr>
                        <a:t>0.99</a:t>
                      </a:r>
                    </a:p>
                  </a:txBody>
                  <a:tcPr/>
                </a:tc>
                <a:tc>
                  <a:txBody>
                    <a:bodyPr/>
                    <a:lstStyle/>
                    <a:p>
                      <a:r>
                        <a:rPr lang="es-CO" sz="1500" dirty="0">
                          <a:latin typeface="Grotesque" panose="020B0504020202020204" pitchFamily="34" charset="0"/>
                        </a:rPr>
                        <a:t>0.97</a:t>
                      </a:r>
                    </a:p>
                  </a:txBody>
                  <a:tcPr/>
                </a:tc>
                <a:tc>
                  <a:txBody>
                    <a:bodyPr/>
                    <a:lstStyle/>
                    <a:p>
                      <a:r>
                        <a:rPr lang="es-CO" sz="1500" dirty="0">
                          <a:latin typeface="Grotesque" panose="020B0504020202020204" pitchFamily="34" charset="0"/>
                        </a:rPr>
                        <a:t>0.99</a:t>
                      </a:r>
                    </a:p>
                  </a:txBody>
                  <a:tcPr/>
                </a:tc>
                <a:tc>
                  <a:txBody>
                    <a:bodyPr/>
                    <a:lstStyle/>
                    <a:p>
                      <a:r>
                        <a:rPr lang="es-CO" sz="1500" dirty="0">
                          <a:latin typeface="Grotesque" panose="020B0504020202020204" pitchFamily="34" charset="0"/>
                        </a:rPr>
                        <a:t>1.0</a:t>
                      </a:r>
                    </a:p>
                  </a:txBody>
                  <a:tcPr/>
                </a:tc>
                <a:tc>
                  <a:txBody>
                    <a:bodyPr/>
                    <a:lstStyle/>
                    <a:p>
                      <a:r>
                        <a:rPr lang="es-CO" sz="1500" dirty="0">
                          <a:latin typeface="Grotesque" panose="020B0504020202020204" pitchFamily="34" charset="0"/>
                        </a:rPr>
                        <a:t>0.99</a:t>
                      </a:r>
                    </a:p>
                  </a:txBody>
                  <a:tcPr/>
                </a:tc>
                <a:tc>
                  <a:txBody>
                    <a:bodyPr/>
                    <a:lstStyle/>
                    <a:p>
                      <a:r>
                        <a:rPr lang="es-CO" sz="1500" dirty="0">
                          <a:latin typeface="Grotesque" panose="020B0504020202020204" pitchFamily="34" charset="0"/>
                        </a:rPr>
                        <a:t>0.78</a:t>
                      </a:r>
                    </a:p>
                  </a:txBody>
                  <a:tcPr/>
                </a:tc>
                <a:tc>
                  <a:txBody>
                    <a:bodyPr/>
                    <a:lstStyle/>
                    <a:p>
                      <a:r>
                        <a:rPr lang="es-CO" sz="1500" dirty="0">
                          <a:latin typeface="Grotesque" panose="020B0504020202020204" pitchFamily="34" charset="0"/>
                        </a:rPr>
                        <a:t>0.97</a:t>
                      </a:r>
                    </a:p>
                  </a:txBody>
                  <a:tcPr/>
                </a:tc>
                <a:tc>
                  <a:txBody>
                    <a:bodyPr/>
                    <a:lstStyle/>
                    <a:p>
                      <a:r>
                        <a:rPr lang="es-CO" sz="1500" dirty="0">
                          <a:latin typeface="Grotesque" panose="020B0504020202020204" pitchFamily="34" charset="0"/>
                        </a:rPr>
                        <a:t>0.99</a:t>
                      </a:r>
                    </a:p>
                  </a:txBody>
                  <a:tcPr/>
                </a:tc>
                <a:extLst>
                  <a:ext uri="{0D108BD9-81ED-4DB2-BD59-A6C34878D82A}">
                    <a16:rowId xmlns:a16="http://schemas.microsoft.com/office/drawing/2014/main" val="3760660160"/>
                  </a:ext>
                </a:extLst>
              </a:tr>
            </a:tbl>
          </a:graphicData>
        </a:graphic>
      </p:graphicFrame>
      <p:sp>
        <p:nvSpPr>
          <p:cNvPr id="7" name="CuadroTexto 6">
            <a:extLst>
              <a:ext uri="{FF2B5EF4-FFF2-40B4-BE49-F238E27FC236}">
                <a16:creationId xmlns:a16="http://schemas.microsoft.com/office/drawing/2014/main" id="{7CEE6F8A-AF17-4C12-8C32-7D5049BC9405}"/>
              </a:ext>
            </a:extLst>
          </p:cNvPr>
          <p:cNvSpPr txBox="1"/>
          <p:nvPr/>
        </p:nvSpPr>
        <p:spPr>
          <a:xfrm>
            <a:off x="1332413" y="3740417"/>
            <a:ext cx="3563829" cy="1015663"/>
          </a:xfrm>
          <a:prstGeom prst="rect">
            <a:avLst/>
          </a:prstGeom>
          <a:noFill/>
        </p:spPr>
        <p:txBody>
          <a:bodyPr wrap="square">
            <a:spAutoFit/>
          </a:bodyPr>
          <a:lstStyle/>
          <a:p>
            <a:pPr marL="285750" indent="-285750">
              <a:buFont typeface="Arial" panose="020B0604020202020204" pitchFamily="34" charset="0"/>
              <a:buChar char="•"/>
            </a:pPr>
            <a:r>
              <a:rPr lang="es-CO" sz="1200" dirty="0">
                <a:latin typeface="Arial" panose="020B0604020202020204" pitchFamily="34" charset="0"/>
                <a:cs typeface="Arial" panose="020B0604020202020204" pitchFamily="34" charset="0"/>
              </a:rPr>
              <a:t>Donde:</a:t>
            </a:r>
          </a:p>
          <a:p>
            <a:pPr marL="742950" lvl="1" indent="-285750">
              <a:buFont typeface="Arial" panose="020B0604020202020204" pitchFamily="34" charset="0"/>
              <a:buChar char="•"/>
            </a:pPr>
            <a:r>
              <a:rPr lang="es-CO" sz="1200" dirty="0">
                <a:latin typeface="Arial" panose="020B0604020202020204" pitchFamily="34" charset="0"/>
                <a:cs typeface="Arial" panose="020B0604020202020204" pitchFamily="34" charset="0"/>
              </a:rPr>
              <a:t>KNN</a:t>
            </a:r>
          </a:p>
          <a:p>
            <a:pPr marL="742950" lvl="1" indent="-285750">
              <a:buFont typeface="Arial" panose="020B0604020202020204" pitchFamily="34" charset="0"/>
              <a:buChar char="•"/>
            </a:pPr>
            <a:r>
              <a:rPr lang="es-CO" sz="1200" dirty="0">
                <a:latin typeface="Arial" panose="020B0604020202020204" pitchFamily="34" charset="0"/>
                <a:cs typeface="Arial" panose="020B0604020202020204" pitchFamily="34" charset="0"/>
              </a:rPr>
              <a:t>NB es </a:t>
            </a:r>
            <a:r>
              <a:rPr lang="es-CO" sz="1200" dirty="0" err="1">
                <a:latin typeface="Arial" panose="020B0604020202020204" pitchFamily="34" charset="0"/>
                <a:cs typeface="Arial" panose="020B0604020202020204" pitchFamily="34" charset="0"/>
              </a:rPr>
              <a:t>Naive</a:t>
            </a:r>
            <a:r>
              <a:rPr lang="es-CO" sz="1200" dirty="0">
                <a:latin typeface="Arial" panose="020B0604020202020204" pitchFamily="34" charset="0"/>
                <a:cs typeface="Arial" panose="020B0604020202020204" pitchFamily="34" charset="0"/>
              </a:rPr>
              <a:t> Bayes</a:t>
            </a:r>
          </a:p>
          <a:p>
            <a:pPr marL="742950" lvl="1" indent="-285750">
              <a:buFont typeface="Arial" panose="020B0604020202020204" pitchFamily="34" charset="0"/>
              <a:buChar char="•"/>
            </a:pPr>
            <a:r>
              <a:rPr lang="es-CO" sz="1200" dirty="0">
                <a:latin typeface="Arial" panose="020B0604020202020204" pitchFamily="34" charset="0"/>
                <a:cs typeface="Arial" panose="020B0604020202020204" pitchFamily="34" charset="0"/>
              </a:rPr>
              <a:t>SVM es </a:t>
            </a:r>
            <a:r>
              <a:rPr lang="es-CO" sz="1200" i="1" dirty="0" err="1">
                <a:latin typeface="Arial" panose="020B0604020202020204" pitchFamily="34" charset="0"/>
                <a:cs typeface="Arial" panose="020B0604020202020204" pitchFamily="34" charset="0"/>
              </a:rPr>
              <a:t>Support</a:t>
            </a:r>
            <a:r>
              <a:rPr lang="es-CO" sz="1200" i="1" dirty="0">
                <a:latin typeface="Arial" panose="020B0604020202020204" pitchFamily="34" charset="0"/>
                <a:cs typeface="Arial" panose="020B0604020202020204" pitchFamily="34" charset="0"/>
              </a:rPr>
              <a:t> Vector Machines</a:t>
            </a:r>
          </a:p>
          <a:p>
            <a:pPr marL="742950" lvl="1" indent="-285750">
              <a:buFont typeface="Arial" panose="020B0604020202020204" pitchFamily="34" charset="0"/>
              <a:buChar char="•"/>
            </a:pPr>
            <a:r>
              <a:rPr lang="es-CO" sz="1200" dirty="0">
                <a:latin typeface="Arial" panose="020B0604020202020204" pitchFamily="34" charset="0"/>
                <a:cs typeface="Arial" panose="020B0604020202020204" pitchFamily="34" charset="0"/>
              </a:rPr>
              <a:t>DT es </a:t>
            </a:r>
            <a:r>
              <a:rPr lang="es-CO" sz="1200" i="1" dirty="0" err="1">
                <a:latin typeface="Arial" panose="020B0604020202020204" pitchFamily="34" charset="0"/>
                <a:cs typeface="Arial" panose="020B0604020202020204" pitchFamily="34" charset="0"/>
              </a:rPr>
              <a:t>Decision</a:t>
            </a:r>
            <a:r>
              <a:rPr lang="es-CO" sz="1200" i="1" dirty="0">
                <a:latin typeface="Arial" panose="020B0604020202020204" pitchFamily="34" charset="0"/>
                <a:cs typeface="Arial" panose="020B0604020202020204" pitchFamily="34" charset="0"/>
              </a:rPr>
              <a:t> </a:t>
            </a:r>
            <a:r>
              <a:rPr lang="es-CO" sz="1200" i="1" dirty="0" err="1">
                <a:latin typeface="Arial" panose="020B0604020202020204" pitchFamily="34" charset="0"/>
                <a:cs typeface="Arial" panose="020B0604020202020204" pitchFamily="34" charset="0"/>
              </a:rPr>
              <a:t>tree</a:t>
            </a:r>
            <a:endParaRPr lang="es-CO" sz="1200" i="1"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9DA310B2-9217-4FEC-BB6C-528DFD6FFBB8}"/>
              </a:ext>
            </a:extLst>
          </p:cNvPr>
          <p:cNvSpPr txBox="1"/>
          <p:nvPr/>
        </p:nvSpPr>
        <p:spPr>
          <a:xfrm>
            <a:off x="1332413" y="1701811"/>
            <a:ext cx="9828588" cy="400110"/>
          </a:xfrm>
          <a:prstGeom prst="rect">
            <a:avLst/>
          </a:prstGeom>
          <a:noFill/>
        </p:spPr>
        <p:txBody>
          <a:bodyPr wrap="square">
            <a:spAutoFit/>
          </a:bodyPr>
          <a:lstStyle/>
          <a:p>
            <a:pPr algn="ctr"/>
            <a:r>
              <a:rPr lang="es-CO" sz="2000" b="1" dirty="0">
                <a:latin typeface="Grotesque" panose="020B0504020202020204" pitchFamily="34" charset="0"/>
              </a:rPr>
              <a:t>Comparación de los modelos frente a diferentes predictores</a:t>
            </a:r>
          </a:p>
        </p:txBody>
      </p:sp>
      <p:sp>
        <p:nvSpPr>
          <p:cNvPr id="6" name="CuadroTexto 5">
            <a:extLst>
              <a:ext uri="{FF2B5EF4-FFF2-40B4-BE49-F238E27FC236}">
                <a16:creationId xmlns:a16="http://schemas.microsoft.com/office/drawing/2014/main" id="{73924016-5B98-4C10-B3DE-B617CF6F430E}"/>
              </a:ext>
            </a:extLst>
          </p:cNvPr>
          <p:cNvSpPr txBox="1"/>
          <p:nvPr/>
        </p:nvSpPr>
        <p:spPr>
          <a:xfrm>
            <a:off x="3491856" y="687188"/>
            <a:ext cx="5753746" cy="1015663"/>
          </a:xfrm>
          <a:prstGeom prst="rect">
            <a:avLst/>
          </a:prstGeom>
          <a:noFill/>
        </p:spPr>
        <p:txBody>
          <a:bodyPr wrap="square" rtlCol="0">
            <a:spAutoFit/>
          </a:bodyPr>
          <a:lstStyle/>
          <a:p>
            <a:pPr algn="ctr"/>
            <a:r>
              <a:rPr lang="es-CO" sz="4000" b="1" dirty="0">
                <a:solidFill>
                  <a:srgbClr val="FFFF00"/>
                </a:solidFill>
                <a:latin typeface="Grotesque" panose="020B0504020202020204" pitchFamily="34" charset="0"/>
              </a:rPr>
              <a:t>Resultados</a:t>
            </a:r>
          </a:p>
          <a:p>
            <a:pPr algn="ctr"/>
            <a:r>
              <a:rPr lang="es-CO" sz="2000" b="1" dirty="0">
                <a:solidFill>
                  <a:srgbClr val="FFFF00"/>
                </a:solidFill>
                <a:latin typeface="Grotesque" panose="020B0504020202020204" pitchFamily="34" charset="0"/>
              </a:rPr>
              <a:t>Experimento I</a:t>
            </a:r>
          </a:p>
        </p:txBody>
      </p:sp>
      <p:pic>
        <p:nvPicPr>
          <p:cNvPr id="10" name="Imagen 9">
            <a:extLst>
              <a:ext uri="{FF2B5EF4-FFF2-40B4-BE49-F238E27FC236}">
                <a16:creationId xmlns:a16="http://schemas.microsoft.com/office/drawing/2014/main" id="{5A6C9758-A180-407E-8BF0-C866A33AA489}"/>
              </a:ext>
            </a:extLst>
          </p:cNvPr>
          <p:cNvPicPr>
            <a:picLocks noChangeAspect="1"/>
          </p:cNvPicPr>
          <p:nvPr/>
        </p:nvPicPr>
        <p:blipFill>
          <a:blip r:embed="rId3"/>
          <a:stretch>
            <a:fillRect/>
          </a:stretch>
        </p:blipFill>
        <p:spPr>
          <a:xfrm>
            <a:off x="1123764" y="5074599"/>
            <a:ext cx="4383901" cy="808676"/>
          </a:xfrm>
          <a:prstGeom prst="rect">
            <a:avLst/>
          </a:prstGeom>
        </p:spPr>
      </p:pic>
      <p:pic>
        <p:nvPicPr>
          <p:cNvPr id="12" name="Imagen 11">
            <a:extLst>
              <a:ext uri="{FF2B5EF4-FFF2-40B4-BE49-F238E27FC236}">
                <a16:creationId xmlns:a16="http://schemas.microsoft.com/office/drawing/2014/main" id="{C8C92F1E-FD73-44B6-8B7B-78465BFB532D}"/>
              </a:ext>
            </a:extLst>
          </p:cNvPr>
          <p:cNvPicPr>
            <a:picLocks noChangeAspect="1"/>
          </p:cNvPicPr>
          <p:nvPr/>
        </p:nvPicPr>
        <p:blipFill>
          <a:blip r:embed="rId4"/>
          <a:stretch>
            <a:fillRect/>
          </a:stretch>
        </p:blipFill>
        <p:spPr>
          <a:xfrm>
            <a:off x="5534709" y="3802898"/>
            <a:ext cx="4952259" cy="1906363"/>
          </a:xfrm>
          <a:prstGeom prst="rect">
            <a:avLst/>
          </a:prstGeom>
        </p:spPr>
      </p:pic>
    </p:spTree>
    <p:extLst>
      <p:ext uri="{BB962C8B-B14F-4D97-AF65-F5344CB8AC3E}">
        <p14:creationId xmlns:p14="http://schemas.microsoft.com/office/powerpoint/2010/main" val="17269468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97EB6EF-7153-458C-8751-2E4D8D2D52CB}"/>
              </a:ext>
            </a:extLst>
          </p:cNvPr>
          <p:cNvSpPr>
            <a:spLocks noGrp="1"/>
          </p:cNvSpPr>
          <p:nvPr>
            <p:ph type="sldNum" sz="quarter" idx="12"/>
          </p:nvPr>
        </p:nvSpPr>
        <p:spPr/>
        <p:txBody>
          <a:bodyPr/>
          <a:lstStyle/>
          <a:p>
            <a:fld id="{686F1EC4-E6AC-4C4E-87EF-1D1F5F80E684}" type="slidenum">
              <a:rPr lang="es-CO" smtClean="0"/>
              <a:t>34</a:t>
            </a:fld>
            <a:endParaRPr lang="es-CO"/>
          </a:p>
        </p:txBody>
      </p:sp>
      <p:graphicFrame>
        <p:nvGraphicFramePr>
          <p:cNvPr id="10" name="Tabla 4">
            <a:extLst>
              <a:ext uri="{FF2B5EF4-FFF2-40B4-BE49-F238E27FC236}">
                <a16:creationId xmlns:a16="http://schemas.microsoft.com/office/drawing/2014/main" id="{E8328CA8-EE80-4354-94BF-B7D751C68BD2}"/>
              </a:ext>
            </a:extLst>
          </p:cNvPr>
          <p:cNvGraphicFramePr>
            <a:graphicFrameLocks noGrp="1"/>
          </p:cNvGraphicFramePr>
          <p:nvPr>
            <p:extLst>
              <p:ext uri="{D42A27DB-BD31-4B8C-83A1-F6EECF244321}">
                <p14:modId xmlns:p14="http://schemas.microsoft.com/office/powerpoint/2010/main" val="309819926"/>
              </p:ext>
            </p:extLst>
          </p:nvPr>
        </p:nvGraphicFramePr>
        <p:xfrm>
          <a:off x="791415" y="2384037"/>
          <a:ext cx="10273764" cy="1112520"/>
        </p:xfrm>
        <a:graphic>
          <a:graphicData uri="http://schemas.openxmlformats.org/drawingml/2006/table">
            <a:tbl>
              <a:tblPr firstRow="1" bandRow="1">
                <a:tableStyleId>{5C22544A-7EE6-4342-B048-85BDC9FD1C3A}</a:tableStyleId>
              </a:tblPr>
              <a:tblGrid>
                <a:gridCol w="587827">
                  <a:extLst>
                    <a:ext uri="{9D8B030D-6E8A-4147-A177-3AD203B41FA5}">
                      <a16:colId xmlns:a16="http://schemas.microsoft.com/office/drawing/2014/main" val="815152545"/>
                    </a:ext>
                  </a:extLst>
                </a:gridCol>
                <a:gridCol w="992442">
                  <a:extLst>
                    <a:ext uri="{9D8B030D-6E8A-4147-A177-3AD203B41FA5}">
                      <a16:colId xmlns:a16="http://schemas.microsoft.com/office/drawing/2014/main" val="1916933504"/>
                    </a:ext>
                  </a:extLst>
                </a:gridCol>
                <a:gridCol w="759770">
                  <a:extLst>
                    <a:ext uri="{9D8B030D-6E8A-4147-A177-3AD203B41FA5}">
                      <a16:colId xmlns:a16="http://schemas.microsoft.com/office/drawing/2014/main" val="4136771423"/>
                    </a:ext>
                  </a:extLst>
                </a:gridCol>
                <a:gridCol w="1245446">
                  <a:extLst>
                    <a:ext uri="{9D8B030D-6E8A-4147-A177-3AD203B41FA5}">
                      <a16:colId xmlns:a16="http://schemas.microsoft.com/office/drawing/2014/main" val="2103234959"/>
                    </a:ext>
                  </a:extLst>
                </a:gridCol>
                <a:gridCol w="903011">
                  <a:extLst>
                    <a:ext uri="{9D8B030D-6E8A-4147-A177-3AD203B41FA5}">
                      <a16:colId xmlns:a16="http://schemas.microsoft.com/office/drawing/2014/main" val="1734945281"/>
                    </a:ext>
                  </a:extLst>
                </a:gridCol>
                <a:gridCol w="1102204">
                  <a:extLst>
                    <a:ext uri="{9D8B030D-6E8A-4147-A177-3AD203B41FA5}">
                      <a16:colId xmlns:a16="http://schemas.microsoft.com/office/drawing/2014/main" val="2035742335"/>
                    </a:ext>
                  </a:extLst>
                </a:gridCol>
                <a:gridCol w="717096">
                  <a:extLst>
                    <a:ext uri="{9D8B030D-6E8A-4147-A177-3AD203B41FA5}">
                      <a16:colId xmlns:a16="http://schemas.microsoft.com/office/drawing/2014/main" val="3472340345"/>
                    </a:ext>
                  </a:extLst>
                </a:gridCol>
                <a:gridCol w="1251176">
                  <a:extLst>
                    <a:ext uri="{9D8B030D-6E8A-4147-A177-3AD203B41FA5}">
                      <a16:colId xmlns:a16="http://schemas.microsoft.com/office/drawing/2014/main" val="2893369784"/>
                    </a:ext>
                  </a:extLst>
                </a:gridCol>
                <a:gridCol w="946440">
                  <a:extLst>
                    <a:ext uri="{9D8B030D-6E8A-4147-A177-3AD203B41FA5}">
                      <a16:colId xmlns:a16="http://schemas.microsoft.com/office/drawing/2014/main" val="3315822442"/>
                    </a:ext>
                  </a:extLst>
                </a:gridCol>
                <a:gridCol w="1027561">
                  <a:extLst>
                    <a:ext uri="{9D8B030D-6E8A-4147-A177-3AD203B41FA5}">
                      <a16:colId xmlns:a16="http://schemas.microsoft.com/office/drawing/2014/main" val="2228506232"/>
                    </a:ext>
                  </a:extLst>
                </a:gridCol>
                <a:gridCol w="740791">
                  <a:extLst>
                    <a:ext uri="{9D8B030D-6E8A-4147-A177-3AD203B41FA5}">
                      <a16:colId xmlns:a16="http://schemas.microsoft.com/office/drawing/2014/main" val="2837869925"/>
                    </a:ext>
                  </a:extLst>
                </a:gridCol>
              </a:tblGrid>
              <a:tr h="370840">
                <a:tc>
                  <a:txBody>
                    <a:bodyPr/>
                    <a:lstStyle/>
                    <a:p>
                      <a:endParaRPr lang="es-CO"/>
                    </a:p>
                  </a:txBody>
                  <a:tcPr/>
                </a:tc>
                <a:tc gridSpan="4">
                  <a:txBody>
                    <a:bodyPr/>
                    <a:lstStyle/>
                    <a:p>
                      <a:pPr algn="ctr"/>
                      <a:r>
                        <a:rPr lang="es-CO" sz="1400" dirty="0"/>
                        <a:t>Mineros</a:t>
                      </a:r>
                    </a:p>
                  </a:txBody>
                  <a:tcPr/>
                </a:tc>
                <a:tc hMerge="1">
                  <a:txBody>
                    <a:bodyPr/>
                    <a:lstStyle/>
                    <a:p>
                      <a:endParaRPr lang="es-CO" sz="1400" dirty="0"/>
                    </a:p>
                  </a:txBody>
                  <a:tcPr/>
                </a:tc>
                <a:tc hMerge="1">
                  <a:txBody>
                    <a:bodyPr/>
                    <a:lstStyle/>
                    <a:p>
                      <a:endParaRPr lang="es-CO" sz="1400" dirty="0"/>
                    </a:p>
                  </a:txBody>
                  <a:tcPr/>
                </a:tc>
                <a:tc hMerge="1">
                  <a:txBody>
                    <a:bodyPr/>
                    <a:lstStyle/>
                    <a:p>
                      <a:endParaRPr lang="es-CO" sz="1400" dirty="0"/>
                    </a:p>
                  </a:txBody>
                  <a:tcPr/>
                </a:tc>
                <a:tc gridSpan="4">
                  <a:txBody>
                    <a:bodyPr/>
                    <a:lstStyle/>
                    <a:p>
                      <a:pPr algn="ctr"/>
                      <a:r>
                        <a:rPr lang="es-CO" sz="1400" dirty="0"/>
                        <a:t>Normales</a:t>
                      </a:r>
                    </a:p>
                  </a:txBody>
                  <a:tcPr/>
                </a:tc>
                <a:tc hMerge="1">
                  <a:txBody>
                    <a:bodyPr/>
                    <a:lstStyle/>
                    <a:p>
                      <a:endParaRPr lang="es-CO" sz="1400" dirty="0"/>
                    </a:p>
                  </a:txBody>
                  <a:tcPr/>
                </a:tc>
                <a:tc hMerge="1">
                  <a:txBody>
                    <a:bodyPr/>
                    <a:lstStyle/>
                    <a:p>
                      <a:endParaRPr lang="es-CO" sz="1400" dirty="0"/>
                    </a:p>
                  </a:txBody>
                  <a:tcPr/>
                </a:tc>
                <a:tc hMerge="1">
                  <a:txBody>
                    <a:bodyPr/>
                    <a:lstStyle/>
                    <a:p>
                      <a:endParaRPr lang="es-CO" sz="1400" dirty="0"/>
                    </a:p>
                  </a:txBody>
                  <a:tcPr/>
                </a:tc>
                <a:tc>
                  <a:txBody>
                    <a:bodyPr/>
                    <a:lstStyle/>
                    <a:p>
                      <a:pPr algn="ctr"/>
                      <a:endParaRPr lang="es-CO" sz="1400" dirty="0"/>
                    </a:p>
                  </a:txBody>
                  <a:tcPr/>
                </a:tc>
                <a:tc>
                  <a:txBody>
                    <a:bodyPr/>
                    <a:lstStyle/>
                    <a:p>
                      <a:pPr algn="ctr"/>
                      <a:endParaRPr lang="es-CO" sz="1400"/>
                    </a:p>
                  </a:txBody>
                  <a:tcPr/>
                </a:tc>
                <a:extLst>
                  <a:ext uri="{0D108BD9-81ED-4DB2-BD59-A6C34878D82A}">
                    <a16:rowId xmlns:a16="http://schemas.microsoft.com/office/drawing/2014/main" val="1225667027"/>
                  </a:ext>
                </a:extLst>
              </a:tr>
              <a:tr h="370840">
                <a:tc rowSpan="2">
                  <a:txBody>
                    <a:bodyPr/>
                    <a:lstStyle/>
                    <a:p>
                      <a:r>
                        <a:rPr lang="es-CO" dirty="0">
                          <a:latin typeface="Grotesque" panose="020B0504020202020204" pitchFamily="34" charset="0"/>
                        </a:rPr>
                        <a:t>DT</a:t>
                      </a:r>
                    </a:p>
                  </a:txBody>
                  <a:tcPr/>
                </a:tc>
                <a:tc>
                  <a:txBody>
                    <a:bodyPr/>
                    <a:lstStyle/>
                    <a:p>
                      <a:pPr algn="ctr"/>
                      <a:r>
                        <a:rPr lang="es-CO" sz="1300" dirty="0">
                          <a:latin typeface="Grotesque" panose="020B0504020202020204" pitchFamily="34" charset="0"/>
                        </a:rPr>
                        <a:t>Precisión</a:t>
                      </a:r>
                    </a:p>
                  </a:txBody>
                  <a:tcPr/>
                </a:tc>
                <a:tc>
                  <a:txBody>
                    <a:bodyPr/>
                    <a:lstStyle/>
                    <a:p>
                      <a:pPr algn="ctr"/>
                      <a:r>
                        <a:rPr lang="es-CO" sz="1300" dirty="0" err="1">
                          <a:latin typeface="Grotesque" panose="020B0504020202020204" pitchFamily="34" charset="0"/>
                        </a:rPr>
                        <a:t>Recall</a:t>
                      </a:r>
                      <a:endParaRPr lang="es-CO" sz="1300" dirty="0">
                        <a:latin typeface="Grotesque" panose="020B0504020202020204" pitchFamily="34" charset="0"/>
                      </a:endParaRPr>
                    </a:p>
                  </a:txBody>
                  <a:tcPr/>
                </a:tc>
                <a:tc>
                  <a:txBody>
                    <a:bodyPr/>
                    <a:lstStyle/>
                    <a:p>
                      <a:pPr algn="ctr"/>
                      <a:r>
                        <a:rPr lang="es-CO" sz="1300" dirty="0">
                          <a:latin typeface="Grotesque" panose="020B0504020202020204" pitchFamily="34" charset="0"/>
                        </a:rPr>
                        <a:t>Especificidad</a:t>
                      </a:r>
                    </a:p>
                  </a:txBody>
                  <a:tcPr/>
                </a:tc>
                <a:tc>
                  <a:txBody>
                    <a:bodyPr/>
                    <a:lstStyle/>
                    <a:p>
                      <a:pPr algn="ctr"/>
                      <a:r>
                        <a:rPr lang="es-CO" sz="1300" dirty="0">
                          <a:latin typeface="Grotesque" panose="020B0504020202020204" pitchFamily="34" charset="0"/>
                        </a:rPr>
                        <a:t>F1-score</a:t>
                      </a:r>
                    </a:p>
                  </a:txBody>
                  <a:tcPr/>
                </a:tc>
                <a:tc>
                  <a:txBody>
                    <a:bodyPr/>
                    <a:lstStyle/>
                    <a:p>
                      <a:pPr algn="ctr"/>
                      <a:r>
                        <a:rPr lang="es-CO" sz="1300" dirty="0">
                          <a:latin typeface="Grotesque" panose="020B0504020202020204" pitchFamily="34" charset="0"/>
                        </a:rPr>
                        <a:t>Precisión</a:t>
                      </a:r>
                    </a:p>
                  </a:txBody>
                  <a:tcPr/>
                </a:tc>
                <a:tc>
                  <a:txBody>
                    <a:bodyPr/>
                    <a:lstStyle/>
                    <a:p>
                      <a:pPr algn="ctr"/>
                      <a:r>
                        <a:rPr lang="es-CO" sz="1300" dirty="0" err="1">
                          <a:latin typeface="Grotesque" panose="020B0504020202020204" pitchFamily="34" charset="0"/>
                        </a:rPr>
                        <a:t>Recall</a:t>
                      </a:r>
                      <a:endParaRPr lang="es-CO" sz="1300" dirty="0">
                        <a:latin typeface="Grotesque" panose="020B0504020202020204" pitchFamily="34" charset="0"/>
                      </a:endParaRPr>
                    </a:p>
                  </a:txBody>
                  <a:tcPr/>
                </a:tc>
                <a:tc>
                  <a:txBody>
                    <a:bodyPr/>
                    <a:lstStyle/>
                    <a:p>
                      <a:pPr algn="ctr"/>
                      <a:r>
                        <a:rPr lang="es-CO" sz="1300" dirty="0">
                          <a:latin typeface="Grotesque" panose="020B0504020202020204" pitchFamily="34" charset="0"/>
                        </a:rPr>
                        <a:t>Especificidad</a:t>
                      </a:r>
                    </a:p>
                  </a:txBody>
                  <a:tcPr/>
                </a:tc>
                <a:tc>
                  <a:txBody>
                    <a:bodyPr/>
                    <a:lstStyle/>
                    <a:p>
                      <a:pPr algn="ctr"/>
                      <a:r>
                        <a:rPr lang="es-CO" sz="1300" dirty="0">
                          <a:latin typeface="Grotesque" panose="020B0504020202020204" pitchFamily="34" charset="0"/>
                        </a:rPr>
                        <a:t>F1-score</a:t>
                      </a:r>
                    </a:p>
                  </a:txBody>
                  <a:tcPr/>
                </a:tc>
                <a:tc>
                  <a:txBody>
                    <a:bodyPr/>
                    <a:lstStyle/>
                    <a:p>
                      <a:pPr algn="ctr"/>
                      <a:r>
                        <a:rPr lang="es-CO" sz="1300" dirty="0" err="1">
                          <a:latin typeface="Grotesque" panose="020B0504020202020204" pitchFamily="34" charset="0"/>
                        </a:rPr>
                        <a:t>Accuracy</a:t>
                      </a:r>
                      <a:endParaRPr lang="es-CO" sz="1300" dirty="0">
                        <a:latin typeface="Grotesque" panose="020B0504020202020204" pitchFamily="34" charset="0"/>
                      </a:endParaRPr>
                    </a:p>
                  </a:txBody>
                  <a:tcPr/>
                </a:tc>
                <a:tc>
                  <a:txBody>
                    <a:bodyPr/>
                    <a:lstStyle/>
                    <a:p>
                      <a:pPr algn="ctr"/>
                      <a:r>
                        <a:rPr lang="es-CO" sz="1300" dirty="0">
                          <a:latin typeface="Grotesque" panose="020B0504020202020204" pitchFamily="34" charset="0"/>
                        </a:rPr>
                        <a:t>Kappa</a:t>
                      </a:r>
                    </a:p>
                  </a:txBody>
                  <a:tcPr/>
                </a:tc>
                <a:extLst>
                  <a:ext uri="{0D108BD9-81ED-4DB2-BD59-A6C34878D82A}">
                    <a16:rowId xmlns:a16="http://schemas.microsoft.com/office/drawing/2014/main" val="4245014117"/>
                  </a:ext>
                </a:extLst>
              </a:tr>
              <a:tr h="370840">
                <a:tc vMerge="1">
                  <a:txBody>
                    <a:bodyPr/>
                    <a:lstStyle/>
                    <a:p>
                      <a:endParaRPr lang="es-CO" dirty="0">
                        <a:latin typeface="Grotesque" panose="020B0504020202020204" pitchFamily="34" charset="0"/>
                      </a:endParaRPr>
                    </a:p>
                  </a:txBody>
                  <a:tcPr/>
                </a:tc>
                <a:tc>
                  <a:txBody>
                    <a:bodyPr/>
                    <a:lstStyle/>
                    <a:p>
                      <a:pPr algn="ctr"/>
                      <a:r>
                        <a:rPr lang="es-CO" sz="1400" dirty="0">
                          <a:latin typeface="Grotesque" panose="020B0504020202020204" pitchFamily="34" charset="0"/>
                        </a:rPr>
                        <a:t>0.99</a:t>
                      </a:r>
                    </a:p>
                  </a:txBody>
                  <a:tcPr/>
                </a:tc>
                <a:tc>
                  <a:txBody>
                    <a:bodyPr/>
                    <a:lstStyle/>
                    <a:p>
                      <a:pPr algn="ctr"/>
                      <a:r>
                        <a:rPr lang="es-CO" sz="1400" dirty="0">
                          <a:latin typeface="Grotesque" panose="020B0504020202020204" pitchFamily="34" charset="0"/>
                        </a:rPr>
                        <a:t>0.99</a:t>
                      </a:r>
                    </a:p>
                  </a:txBody>
                  <a:tcPr/>
                </a:tc>
                <a:tc>
                  <a:txBody>
                    <a:bodyPr/>
                    <a:lstStyle/>
                    <a:p>
                      <a:pPr algn="ctr"/>
                      <a:r>
                        <a:rPr lang="es-CO" sz="1200" dirty="0">
                          <a:latin typeface="Grotesque" panose="020B0504020202020204" pitchFamily="34" charset="0"/>
                        </a:rPr>
                        <a:t>0.99</a:t>
                      </a:r>
                      <a:endParaRPr lang="es-CO" sz="1300" dirty="0">
                        <a:latin typeface="Grotesque" panose="020B0504020202020204" pitchFamily="34" charset="0"/>
                      </a:endParaRPr>
                    </a:p>
                  </a:txBody>
                  <a:tcPr/>
                </a:tc>
                <a:tc>
                  <a:txBody>
                    <a:bodyPr/>
                    <a:lstStyle/>
                    <a:p>
                      <a:pPr algn="ctr"/>
                      <a:r>
                        <a:rPr lang="es-CO" sz="1400" dirty="0">
                          <a:latin typeface="Grotesque" panose="020B0504020202020204" pitchFamily="34" charset="0"/>
                        </a:rPr>
                        <a:t>0.99</a:t>
                      </a:r>
                    </a:p>
                  </a:txBody>
                  <a:tcPr/>
                </a:tc>
                <a:tc>
                  <a:txBody>
                    <a:bodyPr/>
                    <a:lstStyle/>
                    <a:p>
                      <a:pPr algn="ctr"/>
                      <a:r>
                        <a:rPr lang="es-CO" sz="1400" dirty="0">
                          <a:latin typeface="Grotesque" panose="020B0504020202020204" pitchFamily="34" charset="0"/>
                        </a:rPr>
                        <a:t>0.99</a:t>
                      </a:r>
                    </a:p>
                  </a:txBody>
                  <a:tcPr/>
                </a:tc>
                <a:tc>
                  <a:txBody>
                    <a:bodyPr/>
                    <a:lstStyle/>
                    <a:p>
                      <a:pPr algn="ctr"/>
                      <a:r>
                        <a:rPr lang="es-CO" sz="1400" dirty="0">
                          <a:latin typeface="Grotesque" panose="020B0504020202020204" pitchFamily="34" charset="0"/>
                        </a:rPr>
                        <a:t>0.99</a:t>
                      </a:r>
                    </a:p>
                  </a:txBody>
                  <a:tcPr/>
                </a:tc>
                <a:tc>
                  <a:txBody>
                    <a:bodyPr/>
                    <a:lstStyle/>
                    <a:p>
                      <a:pPr algn="ctr"/>
                      <a:r>
                        <a:rPr lang="es-CO" sz="1200" dirty="0">
                          <a:latin typeface="Grotesque" panose="020B0504020202020204" pitchFamily="34" charset="0"/>
                        </a:rPr>
                        <a:t>0.99</a:t>
                      </a:r>
                      <a:endParaRPr lang="es-CO" sz="1300" dirty="0">
                        <a:latin typeface="Grotesque" panose="020B0504020202020204" pitchFamily="34" charset="0"/>
                      </a:endParaRPr>
                    </a:p>
                  </a:txBody>
                  <a:tcPr/>
                </a:tc>
                <a:tc>
                  <a:txBody>
                    <a:bodyPr/>
                    <a:lstStyle/>
                    <a:p>
                      <a:pPr algn="ctr"/>
                      <a:r>
                        <a:rPr lang="es-CO" sz="1400" dirty="0">
                          <a:latin typeface="Grotesque" panose="020B0504020202020204" pitchFamily="34" charset="0"/>
                        </a:rPr>
                        <a:t>0.99</a:t>
                      </a:r>
                    </a:p>
                  </a:txBody>
                  <a:tcPr/>
                </a:tc>
                <a:tc>
                  <a:txBody>
                    <a:bodyPr/>
                    <a:lstStyle/>
                    <a:p>
                      <a:pPr algn="ctr"/>
                      <a:r>
                        <a:rPr lang="es-CO" sz="1400" dirty="0">
                          <a:latin typeface="Grotesque" panose="020B0504020202020204" pitchFamily="34" charset="0"/>
                        </a:rPr>
                        <a:t>0.99</a:t>
                      </a:r>
                    </a:p>
                  </a:txBody>
                  <a:tcPr/>
                </a:tc>
                <a:tc>
                  <a:txBody>
                    <a:bodyPr/>
                    <a:lstStyle/>
                    <a:p>
                      <a:pPr algn="ctr"/>
                      <a:r>
                        <a:rPr lang="es-CO" sz="1400" dirty="0">
                          <a:latin typeface="Grotesque" panose="020B0504020202020204" pitchFamily="34" charset="0"/>
                        </a:rPr>
                        <a:t>0.99</a:t>
                      </a:r>
                    </a:p>
                  </a:txBody>
                  <a:tcPr/>
                </a:tc>
                <a:extLst>
                  <a:ext uri="{0D108BD9-81ED-4DB2-BD59-A6C34878D82A}">
                    <a16:rowId xmlns:a16="http://schemas.microsoft.com/office/drawing/2014/main" val="2464744825"/>
                  </a:ext>
                </a:extLst>
              </a:tr>
            </a:tbl>
          </a:graphicData>
        </a:graphic>
      </p:graphicFrame>
      <p:sp>
        <p:nvSpPr>
          <p:cNvPr id="11" name="CuadroTexto 10">
            <a:extLst>
              <a:ext uri="{FF2B5EF4-FFF2-40B4-BE49-F238E27FC236}">
                <a16:creationId xmlns:a16="http://schemas.microsoft.com/office/drawing/2014/main" id="{3B56DA0C-DA23-4989-96F7-81B77180339F}"/>
              </a:ext>
            </a:extLst>
          </p:cNvPr>
          <p:cNvSpPr txBox="1"/>
          <p:nvPr/>
        </p:nvSpPr>
        <p:spPr>
          <a:xfrm>
            <a:off x="-184204" y="1799946"/>
            <a:ext cx="5438592" cy="400110"/>
          </a:xfrm>
          <a:prstGeom prst="rect">
            <a:avLst/>
          </a:prstGeom>
          <a:noFill/>
        </p:spPr>
        <p:txBody>
          <a:bodyPr wrap="square">
            <a:spAutoFit/>
          </a:bodyPr>
          <a:lstStyle/>
          <a:p>
            <a:pPr algn="ctr"/>
            <a:r>
              <a:rPr lang="es-CO" sz="2000" b="1" dirty="0">
                <a:latin typeface="Grotesque" panose="020B0504020202020204" pitchFamily="34" charset="0"/>
              </a:rPr>
              <a:t>Métricas del mejor modelo</a:t>
            </a:r>
          </a:p>
        </p:txBody>
      </p:sp>
      <p:pic>
        <p:nvPicPr>
          <p:cNvPr id="16" name="Imagen 15" descr="Gráfico, Gráfico de rectángulos&#10;&#10;Descripción generada automáticamente">
            <a:extLst>
              <a:ext uri="{FF2B5EF4-FFF2-40B4-BE49-F238E27FC236}">
                <a16:creationId xmlns:a16="http://schemas.microsoft.com/office/drawing/2014/main" id="{EC7A5A37-0EC0-4050-9747-17A821125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4631" y="3764960"/>
            <a:ext cx="3007803" cy="2483440"/>
          </a:xfrm>
          <a:prstGeom prst="rect">
            <a:avLst/>
          </a:prstGeom>
        </p:spPr>
      </p:pic>
      <p:pic>
        <p:nvPicPr>
          <p:cNvPr id="17" name="Imagen 16" descr="Gráfico, Gráfico de líneas&#10;&#10;Descripción generada automáticamente">
            <a:extLst>
              <a:ext uri="{FF2B5EF4-FFF2-40B4-BE49-F238E27FC236}">
                <a16:creationId xmlns:a16="http://schemas.microsoft.com/office/drawing/2014/main" id="{4D259721-C7EE-4D16-AB9D-14FC3D9DBF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9834" y="3780639"/>
            <a:ext cx="3503284" cy="24677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CuadroTexto 17">
            <a:extLst>
              <a:ext uri="{FF2B5EF4-FFF2-40B4-BE49-F238E27FC236}">
                <a16:creationId xmlns:a16="http://schemas.microsoft.com/office/drawing/2014/main" id="{C0CDC16D-66B2-4C62-9BB5-F2BAD1C273C8}"/>
              </a:ext>
            </a:extLst>
          </p:cNvPr>
          <p:cNvSpPr txBox="1"/>
          <p:nvPr/>
        </p:nvSpPr>
        <p:spPr>
          <a:xfrm>
            <a:off x="1129301" y="6343096"/>
            <a:ext cx="4661054" cy="400110"/>
          </a:xfrm>
          <a:prstGeom prst="rect">
            <a:avLst/>
          </a:prstGeom>
          <a:noFill/>
        </p:spPr>
        <p:txBody>
          <a:bodyPr wrap="square">
            <a:spAutoFit/>
          </a:bodyPr>
          <a:lstStyle/>
          <a:p>
            <a:pPr algn="ctr"/>
            <a:r>
              <a:rPr lang="es-CO" sz="2000" b="1" dirty="0">
                <a:latin typeface="Grotesque" panose="020B0504020202020204" pitchFamily="34" charset="0"/>
              </a:rPr>
              <a:t>Matriz de confusión Mejor Modelo</a:t>
            </a:r>
          </a:p>
        </p:txBody>
      </p:sp>
      <p:sp>
        <p:nvSpPr>
          <p:cNvPr id="19" name="CuadroTexto 18">
            <a:extLst>
              <a:ext uri="{FF2B5EF4-FFF2-40B4-BE49-F238E27FC236}">
                <a16:creationId xmlns:a16="http://schemas.microsoft.com/office/drawing/2014/main" id="{7357C6AD-5CB2-4048-997E-0535D199B98E}"/>
              </a:ext>
            </a:extLst>
          </p:cNvPr>
          <p:cNvSpPr txBox="1"/>
          <p:nvPr/>
        </p:nvSpPr>
        <p:spPr>
          <a:xfrm>
            <a:off x="6742199" y="6315566"/>
            <a:ext cx="3948856" cy="400110"/>
          </a:xfrm>
          <a:prstGeom prst="rect">
            <a:avLst/>
          </a:prstGeom>
          <a:noFill/>
        </p:spPr>
        <p:txBody>
          <a:bodyPr wrap="square">
            <a:spAutoFit/>
          </a:bodyPr>
          <a:lstStyle/>
          <a:p>
            <a:r>
              <a:rPr lang="es-CO" sz="2000" b="1" dirty="0">
                <a:latin typeface="Grotesque" panose="020B0504020202020204" pitchFamily="34" charset="0"/>
              </a:rPr>
              <a:t>Curva ROC Mejor modelo</a:t>
            </a:r>
          </a:p>
        </p:txBody>
      </p:sp>
      <p:pic>
        <p:nvPicPr>
          <p:cNvPr id="21" name="Imagen 20">
            <a:extLst>
              <a:ext uri="{FF2B5EF4-FFF2-40B4-BE49-F238E27FC236}">
                <a16:creationId xmlns:a16="http://schemas.microsoft.com/office/drawing/2014/main" id="{2232CF97-6C1B-430C-8664-C524C290448A}"/>
              </a:ext>
            </a:extLst>
          </p:cNvPr>
          <p:cNvPicPr>
            <a:picLocks noChangeAspect="1"/>
          </p:cNvPicPr>
          <p:nvPr/>
        </p:nvPicPr>
        <p:blipFill>
          <a:blip r:embed="rId5"/>
          <a:stretch>
            <a:fillRect/>
          </a:stretch>
        </p:blipFill>
        <p:spPr>
          <a:xfrm>
            <a:off x="5928297" y="244930"/>
            <a:ext cx="5020497" cy="1932631"/>
          </a:xfrm>
          <a:prstGeom prst="rect">
            <a:avLst/>
          </a:prstGeom>
        </p:spPr>
      </p:pic>
      <p:sp>
        <p:nvSpPr>
          <p:cNvPr id="3" name="Rectangle 1">
            <a:extLst>
              <a:ext uri="{FF2B5EF4-FFF2-40B4-BE49-F238E27FC236}">
                <a16:creationId xmlns:a16="http://schemas.microsoft.com/office/drawing/2014/main" id="{404677D0-906A-4B32-A599-4E81C0731C37}"/>
              </a:ext>
            </a:extLst>
          </p:cNvPr>
          <p:cNvSpPr>
            <a:spLocks noChangeArrowheads="1"/>
          </p:cNvSpPr>
          <p:nvPr/>
        </p:nvSpPr>
        <p:spPr bwMode="auto">
          <a:xfrm>
            <a:off x="10444206" y="4641203"/>
            <a:ext cx="1241946" cy="4770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000" b="0" i="0" u="none" strike="noStrike" cap="none" normalizeH="0" baseline="0">
                <a:ln>
                  <a:noFill/>
                </a:ln>
                <a:solidFill>
                  <a:srgbClr val="000000"/>
                </a:solidFill>
                <a:effectLst/>
                <a:latin typeface="Courier New" panose="02070309020205020404" pitchFamily="49" charset="0"/>
              </a:rPr>
              <a:t>No Skill: ROC AUC=0.500 Treeb: ROC AUC=0.995</a:t>
            </a:r>
            <a:r>
              <a:rPr kumimoji="0" lang="es-CO" altLang="es-CO" sz="11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01012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92B18C5-33B4-4A7A-B460-E4D9A2282393}"/>
              </a:ext>
            </a:extLst>
          </p:cNvPr>
          <p:cNvSpPr>
            <a:spLocks noGrp="1"/>
          </p:cNvSpPr>
          <p:nvPr>
            <p:ph type="sldNum" sz="quarter" idx="12"/>
          </p:nvPr>
        </p:nvSpPr>
        <p:spPr/>
        <p:txBody>
          <a:bodyPr/>
          <a:lstStyle/>
          <a:p>
            <a:fld id="{686F1EC4-E6AC-4C4E-87EF-1D1F5F80E684}" type="slidenum">
              <a:rPr lang="es-CO" smtClean="0"/>
              <a:t>35</a:t>
            </a:fld>
            <a:endParaRPr lang="es-CO"/>
          </a:p>
        </p:txBody>
      </p:sp>
      <p:pic>
        <p:nvPicPr>
          <p:cNvPr id="8" name="Imagen 7" descr="Gráfico, Gráfico de rectángulos&#10;&#10;Descripción generada automáticamente">
            <a:extLst>
              <a:ext uri="{FF2B5EF4-FFF2-40B4-BE49-F238E27FC236}">
                <a16:creationId xmlns:a16="http://schemas.microsoft.com/office/drawing/2014/main" id="{845ECD85-968F-4C43-B539-3BDBB7C5FB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897" y="3427051"/>
            <a:ext cx="2864335" cy="23170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agen 9" descr="Gráfico, Gráfico de líneas&#10;&#10;Descripción generada automáticamente">
            <a:extLst>
              <a:ext uri="{FF2B5EF4-FFF2-40B4-BE49-F238E27FC236}">
                <a16:creationId xmlns:a16="http://schemas.microsoft.com/office/drawing/2014/main" id="{94501F24-79D0-4EAD-97AD-30EB2FAF1A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4162" y="3427050"/>
            <a:ext cx="3150686" cy="23170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CuadroTexto 4">
            <a:extLst>
              <a:ext uri="{FF2B5EF4-FFF2-40B4-BE49-F238E27FC236}">
                <a16:creationId xmlns:a16="http://schemas.microsoft.com/office/drawing/2014/main" id="{566453F7-DEDF-4B2A-85E1-0C22CDFB7336}"/>
              </a:ext>
            </a:extLst>
          </p:cNvPr>
          <p:cNvSpPr txBox="1"/>
          <p:nvPr/>
        </p:nvSpPr>
        <p:spPr>
          <a:xfrm>
            <a:off x="490210" y="5883275"/>
            <a:ext cx="4661054" cy="400110"/>
          </a:xfrm>
          <a:prstGeom prst="rect">
            <a:avLst/>
          </a:prstGeom>
          <a:noFill/>
        </p:spPr>
        <p:txBody>
          <a:bodyPr wrap="square">
            <a:spAutoFit/>
          </a:bodyPr>
          <a:lstStyle/>
          <a:p>
            <a:pPr algn="ctr"/>
            <a:r>
              <a:rPr lang="es-CO" sz="2000" b="1" dirty="0">
                <a:latin typeface="Grotesque" panose="020B0504020202020204" pitchFamily="34" charset="0"/>
              </a:rPr>
              <a:t>Matriz de confusión Mejor Modelo</a:t>
            </a:r>
          </a:p>
        </p:txBody>
      </p:sp>
      <p:sp>
        <p:nvSpPr>
          <p:cNvPr id="7" name="CuadroTexto 6">
            <a:extLst>
              <a:ext uri="{FF2B5EF4-FFF2-40B4-BE49-F238E27FC236}">
                <a16:creationId xmlns:a16="http://schemas.microsoft.com/office/drawing/2014/main" id="{C6688CC3-625B-4C48-9095-D9CDD51E28A2}"/>
              </a:ext>
            </a:extLst>
          </p:cNvPr>
          <p:cNvSpPr txBox="1"/>
          <p:nvPr/>
        </p:nvSpPr>
        <p:spPr>
          <a:xfrm>
            <a:off x="6464162" y="5848290"/>
            <a:ext cx="3948856" cy="400110"/>
          </a:xfrm>
          <a:prstGeom prst="rect">
            <a:avLst/>
          </a:prstGeom>
          <a:noFill/>
        </p:spPr>
        <p:txBody>
          <a:bodyPr wrap="square">
            <a:spAutoFit/>
          </a:bodyPr>
          <a:lstStyle/>
          <a:p>
            <a:r>
              <a:rPr lang="es-CO" sz="2000" b="1" dirty="0">
                <a:latin typeface="Grotesque" panose="020B0504020202020204" pitchFamily="34" charset="0"/>
              </a:rPr>
              <a:t>Curva ROC Mejor modelo</a:t>
            </a:r>
          </a:p>
        </p:txBody>
      </p:sp>
      <p:graphicFrame>
        <p:nvGraphicFramePr>
          <p:cNvPr id="14" name="Tabla 4">
            <a:extLst>
              <a:ext uri="{FF2B5EF4-FFF2-40B4-BE49-F238E27FC236}">
                <a16:creationId xmlns:a16="http://schemas.microsoft.com/office/drawing/2014/main" id="{27F1D455-214A-4E13-8D14-BAB37B70DFE3}"/>
              </a:ext>
            </a:extLst>
          </p:cNvPr>
          <p:cNvGraphicFramePr>
            <a:graphicFrameLocks noGrp="1"/>
          </p:cNvGraphicFramePr>
          <p:nvPr>
            <p:extLst>
              <p:ext uri="{D42A27DB-BD31-4B8C-83A1-F6EECF244321}">
                <p14:modId xmlns:p14="http://schemas.microsoft.com/office/powerpoint/2010/main" val="3251188789"/>
              </p:ext>
            </p:extLst>
          </p:nvPr>
        </p:nvGraphicFramePr>
        <p:xfrm>
          <a:off x="959118" y="1911287"/>
          <a:ext cx="10273764" cy="1112520"/>
        </p:xfrm>
        <a:graphic>
          <a:graphicData uri="http://schemas.openxmlformats.org/drawingml/2006/table">
            <a:tbl>
              <a:tblPr firstRow="1" bandRow="1">
                <a:tableStyleId>{5C22544A-7EE6-4342-B048-85BDC9FD1C3A}</a:tableStyleId>
              </a:tblPr>
              <a:tblGrid>
                <a:gridCol w="587827">
                  <a:extLst>
                    <a:ext uri="{9D8B030D-6E8A-4147-A177-3AD203B41FA5}">
                      <a16:colId xmlns:a16="http://schemas.microsoft.com/office/drawing/2014/main" val="815152545"/>
                    </a:ext>
                  </a:extLst>
                </a:gridCol>
                <a:gridCol w="992442">
                  <a:extLst>
                    <a:ext uri="{9D8B030D-6E8A-4147-A177-3AD203B41FA5}">
                      <a16:colId xmlns:a16="http://schemas.microsoft.com/office/drawing/2014/main" val="1916933504"/>
                    </a:ext>
                  </a:extLst>
                </a:gridCol>
                <a:gridCol w="759770">
                  <a:extLst>
                    <a:ext uri="{9D8B030D-6E8A-4147-A177-3AD203B41FA5}">
                      <a16:colId xmlns:a16="http://schemas.microsoft.com/office/drawing/2014/main" val="4136771423"/>
                    </a:ext>
                  </a:extLst>
                </a:gridCol>
                <a:gridCol w="1245446">
                  <a:extLst>
                    <a:ext uri="{9D8B030D-6E8A-4147-A177-3AD203B41FA5}">
                      <a16:colId xmlns:a16="http://schemas.microsoft.com/office/drawing/2014/main" val="2103234959"/>
                    </a:ext>
                  </a:extLst>
                </a:gridCol>
                <a:gridCol w="903011">
                  <a:extLst>
                    <a:ext uri="{9D8B030D-6E8A-4147-A177-3AD203B41FA5}">
                      <a16:colId xmlns:a16="http://schemas.microsoft.com/office/drawing/2014/main" val="1734945281"/>
                    </a:ext>
                  </a:extLst>
                </a:gridCol>
                <a:gridCol w="1102204">
                  <a:extLst>
                    <a:ext uri="{9D8B030D-6E8A-4147-A177-3AD203B41FA5}">
                      <a16:colId xmlns:a16="http://schemas.microsoft.com/office/drawing/2014/main" val="2035742335"/>
                    </a:ext>
                  </a:extLst>
                </a:gridCol>
                <a:gridCol w="717096">
                  <a:extLst>
                    <a:ext uri="{9D8B030D-6E8A-4147-A177-3AD203B41FA5}">
                      <a16:colId xmlns:a16="http://schemas.microsoft.com/office/drawing/2014/main" val="3472340345"/>
                    </a:ext>
                  </a:extLst>
                </a:gridCol>
                <a:gridCol w="1251176">
                  <a:extLst>
                    <a:ext uri="{9D8B030D-6E8A-4147-A177-3AD203B41FA5}">
                      <a16:colId xmlns:a16="http://schemas.microsoft.com/office/drawing/2014/main" val="2893369784"/>
                    </a:ext>
                  </a:extLst>
                </a:gridCol>
                <a:gridCol w="946440">
                  <a:extLst>
                    <a:ext uri="{9D8B030D-6E8A-4147-A177-3AD203B41FA5}">
                      <a16:colId xmlns:a16="http://schemas.microsoft.com/office/drawing/2014/main" val="3315822442"/>
                    </a:ext>
                  </a:extLst>
                </a:gridCol>
                <a:gridCol w="1027561">
                  <a:extLst>
                    <a:ext uri="{9D8B030D-6E8A-4147-A177-3AD203B41FA5}">
                      <a16:colId xmlns:a16="http://schemas.microsoft.com/office/drawing/2014/main" val="2228506232"/>
                    </a:ext>
                  </a:extLst>
                </a:gridCol>
                <a:gridCol w="740791">
                  <a:extLst>
                    <a:ext uri="{9D8B030D-6E8A-4147-A177-3AD203B41FA5}">
                      <a16:colId xmlns:a16="http://schemas.microsoft.com/office/drawing/2014/main" val="2837869925"/>
                    </a:ext>
                  </a:extLst>
                </a:gridCol>
              </a:tblGrid>
              <a:tr h="370840">
                <a:tc>
                  <a:txBody>
                    <a:bodyPr/>
                    <a:lstStyle/>
                    <a:p>
                      <a:endParaRPr lang="es-CO"/>
                    </a:p>
                  </a:txBody>
                  <a:tcPr/>
                </a:tc>
                <a:tc gridSpan="4">
                  <a:txBody>
                    <a:bodyPr/>
                    <a:lstStyle/>
                    <a:p>
                      <a:pPr algn="ctr"/>
                      <a:r>
                        <a:rPr lang="es-CO" sz="1200" dirty="0"/>
                        <a:t>Mineros</a:t>
                      </a:r>
                    </a:p>
                  </a:txBody>
                  <a:tcPr/>
                </a:tc>
                <a:tc hMerge="1">
                  <a:txBody>
                    <a:bodyPr/>
                    <a:lstStyle/>
                    <a:p>
                      <a:endParaRPr lang="es-CO" sz="1400" dirty="0"/>
                    </a:p>
                  </a:txBody>
                  <a:tcPr/>
                </a:tc>
                <a:tc hMerge="1">
                  <a:txBody>
                    <a:bodyPr/>
                    <a:lstStyle/>
                    <a:p>
                      <a:endParaRPr lang="es-CO" sz="1400" dirty="0"/>
                    </a:p>
                  </a:txBody>
                  <a:tcPr/>
                </a:tc>
                <a:tc hMerge="1">
                  <a:txBody>
                    <a:bodyPr/>
                    <a:lstStyle/>
                    <a:p>
                      <a:endParaRPr lang="es-CO" sz="1400" dirty="0"/>
                    </a:p>
                  </a:txBody>
                  <a:tcPr/>
                </a:tc>
                <a:tc gridSpan="4">
                  <a:txBody>
                    <a:bodyPr/>
                    <a:lstStyle/>
                    <a:p>
                      <a:pPr algn="ctr"/>
                      <a:r>
                        <a:rPr lang="es-CO" sz="1200" dirty="0"/>
                        <a:t>Normales</a:t>
                      </a:r>
                    </a:p>
                  </a:txBody>
                  <a:tcPr/>
                </a:tc>
                <a:tc hMerge="1">
                  <a:txBody>
                    <a:bodyPr/>
                    <a:lstStyle/>
                    <a:p>
                      <a:endParaRPr lang="es-CO" sz="1400" dirty="0"/>
                    </a:p>
                  </a:txBody>
                  <a:tcPr/>
                </a:tc>
                <a:tc hMerge="1">
                  <a:txBody>
                    <a:bodyPr/>
                    <a:lstStyle/>
                    <a:p>
                      <a:endParaRPr lang="es-CO" sz="1400" dirty="0"/>
                    </a:p>
                  </a:txBody>
                  <a:tcPr/>
                </a:tc>
                <a:tc hMerge="1">
                  <a:txBody>
                    <a:bodyPr/>
                    <a:lstStyle/>
                    <a:p>
                      <a:endParaRPr lang="es-CO" sz="1400" dirty="0"/>
                    </a:p>
                  </a:txBody>
                  <a:tcPr/>
                </a:tc>
                <a:tc>
                  <a:txBody>
                    <a:bodyPr/>
                    <a:lstStyle/>
                    <a:p>
                      <a:pPr algn="ctr"/>
                      <a:endParaRPr lang="es-CO" sz="1200" dirty="0"/>
                    </a:p>
                  </a:txBody>
                  <a:tcPr/>
                </a:tc>
                <a:tc>
                  <a:txBody>
                    <a:bodyPr/>
                    <a:lstStyle/>
                    <a:p>
                      <a:pPr algn="ctr"/>
                      <a:endParaRPr lang="es-CO" sz="1200"/>
                    </a:p>
                  </a:txBody>
                  <a:tcPr/>
                </a:tc>
                <a:extLst>
                  <a:ext uri="{0D108BD9-81ED-4DB2-BD59-A6C34878D82A}">
                    <a16:rowId xmlns:a16="http://schemas.microsoft.com/office/drawing/2014/main" val="1225667027"/>
                  </a:ext>
                </a:extLst>
              </a:tr>
              <a:tr h="370840">
                <a:tc rowSpan="2">
                  <a:txBody>
                    <a:bodyPr/>
                    <a:lstStyle/>
                    <a:p>
                      <a:r>
                        <a:rPr lang="es-CO" dirty="0">
                          <a:latin typeface="Grotesque" panose="020B0504020202020204" pitchFamily="34" charset="0"/>
                        </a:rPr>
                        <a:t>DT</a:t>
                      </a:r>
                    </a:p>
                  </a:txBody>
                  <a:tcPr/>
                </a:tc>
                <a:tc>
                  <a:txBody>
                    <a:bodyPr/>
                    <a:lstStyle/>
                    <a:p>
                      <a:pPr algn="ctr"/>
                      <a:r>
                        <a:rPr lang="es-CO" sz="1200" dirty="0">
                          <a:latin typeface="Grotesque" panose="020B0504020202020204" pitchFamily="34" charset="0"/>
                        </a:rPr>
                        <a:t>Precisión</a:t>
                      </a:r>
                    </a:p>
                  </a:txBody>
                  <a:tcPr/>
                </a:tc>
                <a:tc>
                  <a:txBody>
                    <a:bodyPr/>
                    <a:lstStyle/>
                    <a:p>
                      <a:pPr algn="ctr"/>
                      <a:r>
                        <a:rPr lang="es-CO" sz="1200" dirty="0" err="1">
                          <a:latin typeface="Grotesque" panose="020B0504020202020204" pitchFamily="34" charset="0"/>
                        </a:rPr>
                        <a:t>Recall</a:t>
                      </a:r>
                      <a:endParaRPr lang="es-CO" sz="1200" dirty="0">
                        <a:latin typeface="Grotesque" panose="020B0504020202020204" pitchFamily="34" charset="0"/>
                      </a:endParaRPr>
                    </a:p>
                  </a:txBody>
                  <a:tcPr/>
                </a:tc>
                <a:tc>
                  <a:txBody>
                    <a:bodyPr/>
                    <a:lstStyle/>
                    <a:p>
                      <a:pPr algn="ctr"/>
                      <a:r>
                        <a:rPr lang="es-CO" sz="1200" dirty="0">
                          <a:latin typeface="Grotesque" panose="020B0504020202020204" pitchFamily="34" charset="0"/>
                        </a:rPr>
                        <a:t>Especificidad</a:t>
                      </a:r>
                    </a:p>
                  </a:txBody>
                  <a:tcPr/>
                </a:tc>
                <a:tc>
                  <a:txBody>
                    <a:bodyPr/>
                    <a:lstStyle/>
                    <a:p>
                      <a:pPr algn="ctr"/>
                      <a:r>
                        <a:rPr lang="es-CO" sz="1200" dirty="0">
                          <a:latin typeface="Grotesque" panose="020B0504020202020204" pitchFamily="34" charset="0"/>
                        </a:rPr>
                        <a:t>F1-score</a:t>
                      </a:r>
                    </a:p>
                  </a:txBody>
                  <a:tcPr/>
                </a:tc>
                <a:tc>
                  <a:txBody>
                    <a:bodyPr/>
                    <a:lstStyle/>
                    <a:p>
                      <a:pPr algn="ctr"/>
                      <a:r>
                        <a:rPr lang="es-CO" sz="1200" dirty="0">
                          <a:latin typeface="Grotesque" panose="020B0504020202020204" pitchFamily="34" charset="0"/>
                        </a:rPr>
                        <a:t>Precisión</a:t>
                      </a:r>
                    </a:p>
                  </a:txBody>
                  <a:tcPr/>
                </a:tc>
                <a:tc>
                  <a:txBody>
                    <a:bodyPr/>
                    <a:lstStyle/>
                    <a:p>
                      <a:pPr algn="ctr"/>
                      <a:r>
                        <a:rPr lang="es-CO" sz="1200" dirty="0" err="1">
                          <a:latin typeface="Grotesque" panose="020B0504020202020204" pitchFamily="34" charset="0"/>
                        </a:rPr>
                        <a:t>Recall</a:t>
                      </a:r>
                      <a:endParaRPr lang="es-CO" sz="1200" dirty="0">
                        <a:latin typeface="Grotesque" panose="020B0504020202020204" pitchFamily="34" charset="0"/>
                      </a:endParaRPr>
                    </a:p>
                  </a:txBody>
                  <a:tcPr/>
                </a:tc>
                <a:tc>
                  <a:txBody>
                    <a:bodyPr/>
                    <a:lstStyle/>
                    <a:p>
                      <a:pPr algn="ctr"/>
                      <a:r>
                        <a:rPr lang="es-CO" sz="1200" dirty="0">
                          <a:latin typeface="Grotesque" panose="020B0504020202020204" pitchFamily="34" charset="0"/>
                        </a:rPr>
                        <a:t>Especificidad</a:t>
                      </a:r>
                    </a:p>
                  </a:txBody>
                  <a:tcPr/>
                </a:tc>
                <a:tc>
                  <a:txBody>
                    <a:bodyPr/>
                    <a:lstStyle/>
                    <a:p>
                      <a:pPr algn="ctr"/>
                      <a:r>
                        <a:rPr lang="es-CO" sz="1200" dirty="0">
                          <a:latin typeface="Grotesque" panose="020B0504020202020204" pitchFamily="34" charset="0"/>
                        </a:rPr>
                        <a:t>F1-score</a:t>
                      </a:r>
                    </a:p>
                  </a:txBody>
                  <a:tcPr/>
                </a:tc>
                <a:tc>
                  <a:txBody>
                    <a:bodyPr/>
                    <a:lstStyle/>
                    <a:p>
                      <a:pPr algn="ctr"/>
                      <a:r>
                        <a:rPr lang="es-CO" sz="1200" dirty="0" err="1">
                          <a:latin typeface="Grotesque" panose="020B0504020202020204" pitchFamily="34" charset="0"/>
                        </a:rPr>
                        <a:t>Accuracy</a:t>
                      </a:r>
                      <a:endParaRPr lang="es-CO" sz="1200" dirty="0">
                        <a:latin typeface="Grotesque" panose="020B0504020202020204" pitchFamily="34" charset="0"/>
                      </a:endParaRPr>
                    </a:p>
                  </a:txBody>
                  <a:tcPr/>
                </a:tc>
                <a:tc>
                  <a:txBody>
                    <a:bodyPr/>
                    <a:lstStyle/>
                    <a:p>
                      <a:pPr algn="ctr"/>
                      <a:r>
                        <a:rPr lang="es-CO" sz="1200" dirty="0">
                          <a:latin typeface="Grotesque" panose="020B0504020202020204" pitchFamily="34" charset="0"/>
                        </a:rPr>
                        <a:t>Kappa</a:t>
                      </a:r>
                    </a:p>
                  </a:txBody>
                  <a:tcPr/>
                </a:tc>
                <a:extLst>
                  <a:ext uri="{0D108BD9-81ED-4DB2-BD59-A6C34878D82A}">
                    <a16:rowId xmlns:a16="http://schemas.microsoft.com/office/drawing/2014/main" val="4245014117"/>
                  </a:ext>
                </a:extLst>
              </a:tr>
              <a:tr h="370840">
                <a:tc vMerge="1">
                  <a:txBody>
                    <a:bodyPr/>
                    <a:lstStyle/>
                    <a:p>
                      <a:endParaRPr lang="es-CO" dirty="0">
                        <a:latin typeface="Grotesque" panose="020B0504020202020204" pitchFamily="34" charset="0"/>
                      </a:endParaRPr>
                    </a:p>
                  </a:txBody>
                  <a:tcPr/>
                </a:tc>
                <a:tc>
                  <a:txBody>
                    <a:bodyPr/>
                    <a:lstStyle/>
                    <a:p>
                      <a:pPr algn="ctr"/>
                      <a:r>
                        <a:rPr lang="es-CO" sz="1400" dirty="0">
                          <a:latin typeface="Grotesque" panose="020B0504020202020204" pitchFamily="34" charset="0"/>
                        </a:rPr>
                        <a:t>0.99</a:t>
                      </a:r>
                    </a:p>
                  </a:txBody>
                  <a:tcPr/>
                </a:tc>
                <a:tc>
                  <a:txBody>
                    <a:bodyPr/>
                    <a:lstStyle/>
                    <a:p>
                      <a:pPr algn="ctr"/>
                      <a:r>
                        <a:rPr lang="es-CO" sz="1400" dirty="0">
                          <a:latin typeface="Grotesque" panose="020B0504020202020204" pitchFamily="34" charset="0"/>
                        </a:rPr>
                        <a:t>0.07</a:t>
                      </a:r>
                    </a:p>
                  </a:txBody>
                  <a:tcPr/>
                </a:tc>
                <a:tc>
                  <a:txBody>
                    <a:bodyPr/>
                    <a:lstStyle/>
                    <a:p>
                      <a:pPr algn="ctr"/>
                      <a:r>
                        <a:rPr lang="es-CO" sz="1200" dirty="0">
                          <a:latin typeface="Grotesque" panose="020B0504020202020204" pitchFamily="34" charset="0"/>
                        </a:rPr>
                        <a:t>0.99</a:t>
                      </a:r>
                      <a:endParaRPr lang="es-CO" sz="1300" dirty="0">
                        <a:latin typeface="Grotesque" panose="020B0504020202020204" pitchFamily="34" charset="0"/>
                      </a:endParaRPr>
                    </a:p>
                  </a:txBody>
                  <a:tcPr/>
                </a:tc>
                <a:tc>
                  <a:txBody>
                    <a:bodyPr/>
                    <a:lstStyle/>
                    <a:p>
                      <a:pPr algn="ctr"/>
                      <a:r>
                        <a:rPr lang="es-CO" sz="1400" dirty="0">
                          <a:latin typeface="Grotesque" panose="020B0504020202020204" pitchFamily="34" charset="0"/>
                        </a:rPr>
                        <a:t>0.14</a:t>
                      </a:r>
                    </a:p>
                  </a:txBody>
                  <a:tcPr/>
                </a:tc>
                <a:tc>
                  <a:txBody>
                    <a:bodyPr/>
                    <a:lstStyle/>
                    <a:p>
                      <a:pPr algn="ctr"/>
                      <a:r>
                        <a:rPr lang="es-CO" sz="1400" dirty="0">
                          <a:latin typeface="Grotesque" panose="020B0504020202020204" pitchFamily="34" charset="0"/>
                        </a:rPr>
                        <a:t>0.02</a:t>
                      </a:r>
                    </a:p>
                  </a:txBody>
                  <a:tcPr/>
                </a:tc>
                <a:tc>
                  <a:txBody>
                    <a:bodyPr/>
                    <a:lstStyle/>
                    <a:p>
                      <a:pPr algn="ctr"/>
                      <a:r>
                        <a:rPr lang="es-CO" sz="1400" dirty="0">
                          <a:latin typeface="Grotesque" panose="020B0504020202020204" pitchFamily="34" charset="0"/>
                        </a:rPr>
                        <a:t>0.99</a:t>
                      </a:r>
                    </a:p>
                  </a:txBody>
                  <a:tcPr/>
                </a:tc>
                <a:tc>
                  <a:txBody>
                    <a:bodyPr/>
                    <a:lstStyle/>
                    <a:p>
                      <a:pPr algn="ctr"/>
                      <a:r>
                        <a:rPr lang="es-CO" sz="1200" dirty="0">
                          <a:latin typeface="Grotesque" panose="020B0504020202020204" pitchFamily="34" charset="0"/>
                        </a:rPr>
                        <a:t>0.07</a:t>
                      </a:r>
                      <a:endParaRPr lang="es-CO" sz="1300" dirty="0">
                        <a:latin typeface="Grotesque" panose="020B0504020202020204" pitchFamily="34" charset="0"/>
                      </a:endParaRPr>
                    </a:p>
                  </a:txBody>
                  <a:tcPr/>
                </a:tc>
                <a:tc>
                  <a:txBody>
                    <a:bodyPr/>
                    <a:lstStyle/>
                    <a:p>
                      <a:pPr algn="ctr"/>
                      <a:r>
                        <a:rPr lang="es-CO" sz="1400" dirty="0">
                          <a:latin typeface="Grotesque" panose="020B0504020202020204" pitchFamily="34" charset="0"/>
                        </a:rPr>
                        <a:t>0.04</a:t>
                      </a:r>
                    </a:p>
                  </a:txBody>
                  <a:tcPr/>
                </a:tc>
                <a:tc>
                  <a:txBody>
                    <a:bodyPr/>
                    <a:lstStyle/>
                    <a:p>
                      <a:pPr algn="ctr"/>
                      <a:r>
                        <a:rPr lang="es-CO" sz="1400" dirty="0">
                          <a:latin typeface="Grotesque" panose="020B0504020202020204" pitchFamily="34" charset="0"/>
                        </a:rPr>
                        <a:t>0.09</a:t>
                      </a:r>
                    </a:p>
                  </a:txBody>
                  <a:tcPr/>
                </a:tc>
                <a:tc>
                  <a:txBody>
                    <a:bodyPr/>
                    <a:lstStyle/>
                    <a:p>
                      <a:pPr algn="ctr"/>
                      <a:r>
                        <a:rPr lang="es-CO" sz="1400" dirty="0">
                          <a:latin typeface="Grotesque" panose="020B0504020202020204" pitchFamily="34" charset="0"/>
                        </a:rPr>
                        <a:t>0.003</a:t>
                      </a:r>
                    </a:p>
                  </a:txBody>
                  <a:tcPr/>
                </a:tc>
                <a:extLst>
                  <a:ext uri="{0D108BD9-81ED-4DB2-BD59-A6C34878D82A}">
                    <a16:rowId xmlns:a16="http://schemas.microsoft.com/office/drawing/2014/main" val="2464744825"/>
                  </a:ext>
                </a:extLst>
              </a:tr>
            </a:tbl>
          </a:graphicData>
        </a:graphic>
      </p:graphicFrame>
      <p:sp>
        <p:nvSpPr>
          <p:cNvPr id="15" name="CuadroTexto 14">
            <a:extLst>
              <a:ext uri="{FF2B5EF4-FFF2-40B4-BE49-F238E27FC236}">
                <a16:creationId xmlns:a16="http://schemas.microsoft.com/office/drawing/2014/main" id="{1F6D3DF9-F3B7-42A8-9DE2-66BF7D40A8DE}"/>
              </a:ext>
            </a:extLst>
          </p:cNvPr>
          <p:cNvSpPr txBox="1"/>
          <p:nvPr/>
        </p:nvSpPr>
        <p:spPr>
          <a:xfrm>
            <a:off x="2577152" y="1363272"/>
            <a:ext cx="7037696" cy="400110"/>
          </a:xfrm>
          <a:prstGeom prst="rect">
            <a:avLst/>
          </a:prstGeom>
          <a:noFill/>
        </p:spPr>
        <p:txBody>
          <a:bodyPr wrap="square">
            <a:spAutoFit/>
          </a:bodyPr>
          <a:lstStyle/>
          <a:p>
            <a:pPr algn="ctr"/>
            <a:r>
              <a:rPr lang="es-CO" sz="2000" b="1" dirty="0">
                <a:latin typeface="Grotesque" panose="020B0504020202020204" pitchFamily="34" charset="0"/>
              </a:rPr>
              <a:t>Métricas del mejor modelo vs datos no puros </a:t>
            </a:r>
          </a:p>
        </p:txBody>
      </p:sp>
      <p:sp>
        <p:nvSpPr>
          <p:cNvPr id="9" name="CuadroTexto 8">
            <a:extLst>
              <a:ext uri="{FF2B5EF4-FFF2-40B4-BE49-F238E27FC236}">
                <a16:creationId xmlns:a16="http://schemas.microsoft.com/office/drawing/2014/main" id="{2A15C932-D467-430E-ABD6-220F8AA8E9D6}"/>
              </a:ext>
            </a:extLst>
          </p:cNvPr>
          <p:cNvSpPr txBox="1"/>
          <p:nvPr/>
        </p:nvSpPr>
        <p:spPr>
          <a:xfrm>
            <a:off x="3219127" y="273656"/>
            <a:ext cx="5753746" cy="1015663"/>
          </a:xfrm>
          <a:prstGeom prst="rect">
            <a:avLst/>
          </a:prstGeom>
          <a:noFill/>
        </p:spPr>
        <p:txBody>
          <a:bodyPr wrap="square" rtlCol="0">
            <a:spAutoFit/>
          </a:bodyPr>
          <a:lstStyle/>
          <a:p>
            <a:pPr algn="ctr"/>
            <a:r>
              <a:rPr lang="es-CO" sz="4000" b="1" dirty="0">
                <a:solidFill>
                  <a:srgbClr val="FFFF00"/>
                </a:solidFill>
                <a:latin typeface="Grotesque" panose="020B0504020202020204" pitchFamily="34" charset="0"/>
              </a:rPr>
              <a:t>Resultados</a:t>
            </a:r>
          </a:p>
          <a:p>
            <a:pPr algn="ctr"/>
            <a:r>
              <a:rPr lang="es-CO" sz="2000" b="1" dirty="0">
                <a:solidFill>
                  <a:srgbClr val="FFFF00"/>
                </a:solidFill>
                <a:latin typeface="Grotesque" panose="020B0504020202020204" pitchFamily="34" charset="0"/>
              </a:rPr>
              <a:t>Experimento II</a:t>
            </a:r>
          </a:p>
        </p:txBody>
      </p:sp>
      <p:pic>
        <p:nvPicPr>
          <p:cNvPr id="4" name="Imagen 3">
            <a:extLst>
              <a:ext uri="{FF2B5EF4-FFF2-40B4-BE49-F238E27FC236}">
                <a16:creationId xmlns:a16="http://schemas.microsoft.com/office/drawing/2014/main" id="{CE9B78DA-E875-4E71-8831-FD86DCB09307}"/>
              </a:ext>
            </a:extLst>
          </p:cNvPr>
          <p:cNvPicPr>
            <a:picLocks noChangeAspect="1"/>
          </p:cNvPicPr>
          <p:nvPr/>
        </p:nvPicPr>
        <p:blipFill>
          <a:blip r:embed="rId5"/>
          <a:stretch>
            <a:fillRect/>
          </a:stretch>
        </p:blipFill>
        <p:spPr>
          <a:xfrm>
            <a:off x="10305074" y="3725873"/>
            <a:ext cx="1520210" cy="1719365"/>
          </a:xfrm>
          <a:prstGeom prst="rect">
            <a:avLst/>
          </a:prstGeom>
        </p:spPr>
      </p:pic>
      <p:sp>
        <p:nvSpPr>
          <p:cNvPr id="12" name="Rectangle 1">
            <a:extLst>
              <a:ext uri="{FF2B5EF4-FFF2-40B4-BE49-F238E27FC236}">
                <a16:creationId xmlns:a16="http://schemas.microsoft.com/office/drawing/2014/main" id="{F633B581-909C-42C1-B217-E628BE64F953}"/>
              </a:ext>
            </a:extLst>
          </p:cNvPr>
          <p:cNvSpPr>
            <a:spLocks noChangeArrowheads="1"/>
          </p:cNvSpPr>
          <p:nvPr/>
        </p:nvSpPr>
        <p:spPr bwMode="auto">
          <a:xfrm>
            <a:off x="5222216" y="4197521"/>
            <a:ext cx="1241946" cy="4770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000" b="0" i="0" u="none" strike="noStrike" cap="none" normalizeH="0" baseline="0" dirty="0">
                <a:ln>
                  <a:noFill/>
                </a:ln>
                <a:solidFill>
                  <a:srgbClr val="000000"/>
                </a:solidFill>
                <a:effectLst/>
                <a:latin typeface="Courier New" panose="02070309020205020404" pitchFamily="49" charset="0"/>
              </a:rPr>
              <a:t>No </a:t>
            </a:r>
            <a:r>
              <a:rPr kumimoji="0" lang="es-CO" altLang="es-CO" sz="1000" b="0" i="0" u="none" strike="noStrike" cap="none" normalizeH="0" baseline="0" dirty="0" err="1">
                <a:ln>
                  <a:noFill/>
                </a:ln>
                <a:solidFill>
                  <a:srgbClr val="000000"/>
                </a:solidFill>
                <a:effectLst/>
                <a:latin typeface="Courier New" panose="02070309020205020404" pitchFamily="49" charset="0"/>
              </a:rPr>
              <a:t>Skill</a:t>
            </a:r>
            <a:r>
              <a:rPr kumimoji="0" lang="es-CO" altLang="es-CO" sz="1000" b="0" i="0" u="none" strike="noStrike" cap="none" normalizeH="0" baseline="0" dirty="0">
                <a:ln>
                  <a:noFill/>
                </a:ln>
                <a:solidFill>
                  <a:srgbClr val="000000"/>
                </a:solidFill>
                <a:effectLst/>
                <a:latin typeface="Courier New" panose="02070309020205020404" pitchFamily="49" charset="0"/>
              </a:rPr>
              <a:t>: ROC AUC=0.500 </a:t>
            </a:r>
            <a:r>
              <a:rPr kumimoji="0" lang="es-CO" altLang="es-CO" sz="1000" b="0" i="0" u="none" strike="noStrike" cap="none" normalizeH="0" baseline="0" dirty="0" err="1">
                <a:ln>
                  <a:noFill/>
                </a:ln>
                <a:solidFill>
                  <a:srgbClr val="000000"/>
                </a:solidFill>
                <a:effectLst/>
                <a:latin typeface="Courier New" panose="02070309020205020404" pitchFamily="49" charset="0"/>
              </a:rPr>
              <a:t>Treeb</a:t>
            </a:r>
            <a:r>
              <a:rPr kumimoji="0" lang="es-CO" altLang="es-CO" sz="1000" b="0" i="0" u="none" strike="noStrike" cap="none" normalizeH="0" baseline="0" dirty="0">
                <a:ln>
                  <a:noFill/>
                </a:ln>
                <a:solidFill>
                  <a:srgbClr val="000000"/>
                </a:solidFill>
                <a:effectLst/>
                <a:latin typeface="Courier New" panose="02070309020205020404" pitchFamily="49" charset="0"/>
              </a:rPr>
              <a:t>: ROC AUC=0.57</a:t>
            </a:r>
            <a:r>
              <a:rPr kumimoji="0" lang="es-CO" altLang="es-CO" sz="1100" b="0" i="0" u="none" strike="noStrike" cap="none" normalizeH="0" baseline="0" dirty="0">
                <a:ln>
                  <a:noFill/>
                </a:ln>
                <a:solidFill>
                  <a:schemeClr val="tx1"/>
                </a:solidFill>
                <a:effectLst/>
              </a:rPr>
              <a:t> </a:t>
            </a: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31171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24576D17-A485-43D7-AE41-16FE4CB58A3E}"/>
              </a:ext>
            </a:extLst>
          </p:cNvPr>
          <p:cNvSpPr>
            <a:spLocks noGrp="1"/>
          </p:cNvSpPr>
          <p:nvPr>
            <p:ph type="sldNum" sz="quarter" idx="12"/>
          </p:nvPr>
        </p:nvSpPr>
        <p:spPr/>
        <p:txBody>
          <a:bodyPr/>
          <a:lstStyle/>
          <a:p>
            <a:fld id="{686F1EC4-E6AC-4C4E-87EF-1D1F5F80E684}" type="slidenum">
              <a:rPr lang="es-CO" smtClean="0"/>
              <a:t>36</a:t>
            </a:fld>
            <a:endParaRPr lang="es-CO"/>
          </a:p>
        </p:txBody>
      </p:sp>
      <p:pic>
        <p:nvPicPr>
          <p:cNvPr id="4" name="Imagen 3" descr="Imagen de la pantalla de un celular con letras&#10;&#10;Descripción generada automáticamente">
            <a:extLst>
              <a:ext uri="{FF2B5EF4-FFF2-40B4-BE49-F238E27FC236}">
                <a16:creationId xmlns:a16="http://schemas.microsoft.com/office/drawing/2014/main" id="{47EC89BC-AEA1-4DE9-A3FD-B3CE0594F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3841" y="3677888"/>
            <a:ext cx="2754203" cy="22861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CuadroTexto 7">
            <a:extLst>
              <a:ext uri="{FF2B5EF4-FFF2-40B4-BE49-F238E27FC236}">
                <a16:creationId xmlns:a16="http://schemas.microsoft.com/office/drawing/2014/main" id="{803EDFDD-EA75-47B4-AF0E-CB50808B5778}"/>
              </a:ext>
            </a:extLst>
          </p:cNvPr>
          <p:cNvSpPr txBox="1"/>
          <p:nvPr/>
        </p:nvSpPr>
        <p:spPr>
          <a:xfrm>
            <a:off x="800416" y="6020382"/>
            <a:ext cx="4661054" cy="707886"/>
          </a:xfrm>
          <a:prstGeom prst="rect">
            <a:avLst/>
          </a:prstGeom>
          <a:noFill/>
        </p:spPr>
        <p:txBody>
          <a:bodyPr wrap="square">
            <a:spAutoFit/>
          </a:bodyPr>
          <a:lstStyle/>
          <a:p>
            <a:pPr algn="ctr"/>
            <a:r>
              <a:rPr lang="es-CO" sz="2000" b="1" dirty="0">
                <a:latin typeface="Grotesque" panose="020B0504020202020204" pitchFamily="34" charset="0"/>
              </a:rPr>
              <a:t>Matriz de confusión Modelo Reforzado</a:t>
            </a:r>
          </a:p>
        </p:txBody>
      </p:sp>
      <p:graphicFrame>
        <p:nvGraphicFramePr>
          <p:cNvPr id="6" name="Tabla 4">
            <a:extLst>
              <a:ext uri="{FF2B5EF4-FFF2-40B4-BE49-F238E27FC236}">
                <a16:creationId xmlns:a16="http://schemas.microsoft.com/office/drawing/2014/main" id="{4B8DD89E-BE4C-4950-8216-DE2635D138FB}"/>
              </a:ext>
            </a:extLst>
          </p:cNvPr>
          <p:cNvGraphicFramePr>
            <a:graphicFrameLocks noGrp="1"/>
          </p:cNvGraphicFramePr>
          <p:nvPr>
            <p:extLst>
              <p:ext uri="{D42A27DB-BD31-4B8C-83A1-F6EECF244321}">
                <p14:modId xmlns:p14="http://schemas.microsoft.com/office/powerpoint/2010/main" val="1432231380"/>
              </p:ext>
            </p:extLst>
          </p:nvPr>
        </p:nvGraphicFramePr>
        <p:xfrm>
          <a:off x="959118" y="2095311"/>
          <a:ext cx="10273764" cy="1112520"/>
        </p:xfrm>
        <a:graphic>
          <a:graphicData uri="http://schemas.openxmlformats.org/drawingml/2006/table">
            <a:tbl>
              <a:tblPr firstRow="1" bandRow="1">
                <a:tableStyleId>{5C22544A-7EE6-4342-B048-85BDC9FD1C3A}</a:tableStyleId>
              </a:tblPr>
              <a:tblGrid>
                <a:gridCol w="587827">
                  <a:extLst>
                    <a:ext uri="{9D8B030D-6E8A-4147-A177-3AD203B41FA5}">
                      <a16:colId xmlns:a16="http://schemas.microsoft.com/office/drawing/2014/main" val="815152545"/>
                    </a:ext>
                  </a:extLst>
                </a:gridCol>
                <a:gridCol w="992442">
                  <a:extLst>
                    <a:ext uri="{9D8B030D-6E8A-4147-A177-3AD203B41FA5}">
                      <a16:colId xmlns:a16="http://schemas.microsoft.com/office/drawing/2014/main" val="1916933504"/>
                    </a:ext>
                  </a:extLst>
                </a:gridCol>
                <a:gridCol w="759770">
                  <a:extLst>
                    <a:ext uri="{9D8B030D-6E8A-4147-A177-3AD203B41FA5}">
                      <a16:colId xmlns:a16="http://schemas.microsoft.com/office/drawing/2014/main" val="4136771423"/>
                    </a:ext>
                  </a:extLst>
                </a:gridCol>
                <a:gridCol w="1245446">
                  <a:extLst>
                    <a:ext uri="{9D8B030D-6E8A-4147-A177-3AD203B41FA5}">
                      <a16:colId xmlns:a16="http://schemas.microsoft.com/office/drawing/2014/main" val="2103234959"/>
                    </a:ext>
                  </a:extLst>
                </a:gridCol>
                <a:gridCol w="903011">
                  <a:extLst>
                    <a:ext uri="{9D8B030D-6E8A-4147-A177-3AD203B41FA5}">
                      <a16:colId xmlns:a16="http://schemas.microsoft.com/office/drawing/2014/main" val="1734945281"/>
                    </a:ext>
                  </a:extLst>
                </a:gridCol>
                <a:gridCol w="1102204">
                  <a:extLst>
                    <a:ext uri="{9D8B030D-6E8A-4147-A177-3AD203B41FA5}">
                      <a16:colId xmlns:a16="http://schemas.microsoft.com/office/drawing/2014/main" val="2035742335"/>
                    </a:ext>
                  </a:extLst>
                </a:gridCol>
                <a:gridCol w="717096">
                  <a:extLst>
                    <a:ext uri="{9D8B030D-6E8A-4147-A177-3AD203B41FA5}">
                      <a16:colId xmlns:a16="http://schemas.microsoft.com/office/drawing/2014/main" val="3472340345"/>
                    </a:ext>
                  </a:extLst>
                </a:gridCol>
                <a:gridCol w="1251176">
                  <a:extLst>
                    <a:ext uri="{9D8B030D-6E8A-4147-A177-3AD203B41FA5}">
                      <a16:colId xmlns:a16="http://schemas.microsoft.com/office/drawing/2014/main" val="2893369784"/>
                    </a:ext>
                  </a:extLst>
                </a:gridCol>
                <a:gridCol w="946440">
                  <a:extLst>
                    <a:ext uri="{9D8B030D-6E8A-4147-A177-3AD203B41FA5}">
                      <a16:colId xmlns:a16="http://schemas.microsoft.com/office/drawing/2014/main" val="3315822442"/>
                    </a:ext>
                  </a:extLst>
                </a:gridCol>
                <a:gridCol w="1027561">
                  <a:extLst>
                    <a:ext uri="{9D8B030D-6E8A-4147-A177-3AD203B41FA5}">
                      <a16:colId xmlns:a16="http://schemas.microsoft.com/office/drawing/2014/main" val="2228506232"/>
                    </a:ext>
                  </a:extLst>
                </a:gridCol>
                <a:gridCol w="740791">
                  <a:extLst>
                    <a:ext uri="{9D8B030D-6E8A-4147-A177-3AD203B41FA5}">
                      <a16:colId xmlns:a16="http://schemas.microsoft.com/office/drawing/2014/main" val="2837869925"/>
                    </a:ext>
                  </a:extLst>
                </a:gridCol>
              </a:tblGrid>
              <a:tr h="370840">
                <a:tc>
                  <a:txBody>
                    <a:bodyPr/>
                    <a:lstStyle/>
                    <a:p>
                      <a:endParaRPr lang="es-CO"/>
                    </a:p>
                  </a:txBody>
                  <a:tcPr/>
                </a:tc>
                <a:tc gridSpan="4">
                  <a:txBody>
                    <a:bodyPr/>
                    <a:lstStyle/>
                    <a:p>
                      <a:pPr algn="ctr"/>
                      <a:r>
                        <a:rPr lang="es-CO" sz="1400" dirty="0"/>
                        <a:t>Mineros</a:t>
                      </a:r>
                    </a:p>
                  </a:txBody>
                  <a:tcPr/>
                </a:tc>
                <a:tc hMerge="1">
                  <a:txBody>
                    <a:bodyPr/>
                    <a:lstStyle/>
                    <a:p>
                      <a:endParaRPr lang="es-CO" sz="1400" dirty="0"/>
                    </a:p>
                  </a:txBody>
                  <a:tcPr/>
                </a:tc>
                <a:tc hMerge="1">
                  <a:txBody>
                    <a:bodyPr/>
                    <a:lstStyle/>
                    <a:p>
                      <a:endParaRPr lang="es-CO" sz="1400" dirty="0"/>
                    </a:p>
                  </a:txBody>
                  <a:tcPr/>
                </a:tc>
                <a:tc hMerge="1">
                  <a:txBody>
                    <a:bodyPr/>
                    <a:lstStyle/>
                    <a:p>
                      <a:endParaRPr lang="es-CO" sz="1400" dirty="0"/>
                    </a:p>
                  </a:txBody>
                  <a:tcPr/>
                </a:tc>
                <a:tc gridSpan="4">
                  <a:txBody>
                    <a:bodyPr/>
                    <a:lstStyle/>
                    <a:p>
                      <a:pPr algn="ctr"/>
                      <a:r>
                        <a:rPr lang="es-CO" sz="1400" dirty="0"/>
                        <a:t>Normales</a:t>
                      </a:r>
                    </a:p>
                  </a:txBody>
                  <a:tcPr/>
                </a:tc>
                <a:tc hMerge="1">
                  <a:txBody>
                    <a:bodyPr/>
                    <a:lstStyle/>
                    <a:p>
                      <a:endParaRPr lang="es-CO" sz="1400" dirty="0"/>
                    </a:p>
                  </a:txBody>
                  <a:tcPr/>
                </a:tc>
                <a:tc hMerge="1">
                  <a:txBody>
                    <a:bodyPr/>
                    <a:lstStyle/>
                    <a:p>
                      <a:endParaRPr lang="es-CO" sz="1400" dirty="0"/>
                    </a:p>
                  </a:txBody>
                  <a:tcPr/>
                </a:tc>
                <a:tc hMerge="1">
                  <a:txBody>
                    <a:bodyPr/>
                    <a:lstStyle/>
                    <a:p>
                      <a:endParaRPr lang="es-CO" sz="1400" dirty="0"/>
                    </a:p>
                  </a:txBody>
                  <a:tcPr/>
                </a:tc>
                <a:tc>
                  <a:txBody>
                    <a:bodyPr/>
                    <a:lstStyle/>
                    <a:p>
                      <a:pPr algn="ctr"/>
                      <a:endParaRPr lang="es-CO" sz="1400" dirty="0"/>
                    </a:p>
                  </a:txBody>
                  <a:tcPr/>
                </a:tc>
                <a:tc>
                  <a:txBody>
                    <a:bodyPr/>
                    <a:lstStyle/>
                    <a:p>
                      <a:pPr algn="ctr"/>
                      <a:endParaRPr lang="es-CO" sz="1400"/>
                    </a:p>
                  </a:txBody>
                  <a:tcPr/>
                </a:tc>
                <a:extLst>
                  <a:ext uri="{0D108BD9-81ED-4DB2-BD59-A6C34878D82A}">
                    <a16:rowId xmlns:a16="http://schemas.microsoft.com/office/drawing/2014/main" val="1225667027"/>
                  </a:ext>
                </a:extLst>
              </a:tr>
              <a:tr h="370840">
                <a:tc rowSpan="2">
                  <a:txBody>
                    <a:bodyPr/>
                    <a:lstStyle/>
                    <a:p>
                      <a:r>
                        <a:rPr lang="es-CO" dirty="0">
                          <a:latin typeface="Grotesque" panose="020B0504020202020204" pitchFamily="34" charset="0"/>
                        </a:rPr>
                        <a:t>DT</a:t>
                      </a:r>
                    </a:p>
                  </a:txBody>
                  <a:tcPr/>
                </a:tc>
                <a:tc>
                  <a:txBody>
                    <a:bodyPr/>
                    <a:lstStyle/>
                    <a:p>
                      <a:pPr algn="ctr"/>
                      <a:r>
                        <a:rPr lang="es-CO" sz="1200" dirty="0">
                          <a:latin typeface="Grotesque" panose="020B0504020202020204" pitchFamily="34" charset="0"/>
                        </a:rPr>
                        <a:t>Precisión</a:t>
                      </a:r>
                    </a:p>
                  </a:txBody>
                  <a:tcPr/>
                </a:tc>
                <a:tc>
                  <a:txBody>
                    <a:bodyPr/>
                    <a:lstStyle/>
                    <a:p>
                      <a:pPr algn="ctr"/>
                      <a:r>
                        <a:rPr lang="es-CO" sz="1200" dirty="0" err="1">
                          <a:latin typeface="Grotesque" panose="020B0504020202020204" pitchFamily="34" charset="0"/>
                        </a:rPr>
                        <a:t>Recall</a:t>
                      </a:r>
                      <a:endParaRPr lang="es-CO" sz="1200" dirty="0">
                        <a:latin typeface="Grotesque" panose="020B0504020202020204" pitchFamily="34" charset="0"/>
                      </a:endParaRPr>
                    </a:p>
                  </a:txBody>
                  <a:tcPr/>
                </a:tc>
                <a:tc>
                  <a:txBody>
                    <a:bodyPr/>
                    <a:lstStyle/>
                    <a:p>
                      <a:pPr algn="ctr"/>
                      <a:r>
                        <a:rPr lang="es-CO" sz="1200" dirty="0">
                          <a:latin typeface="Grotesque" panose="020B0504020202020204" pitchFamily="34" charset="0"/>
                        </a:rPr>
                        <a:t>Especificidad</a:t>
                      </a:r>
                    </a:p>
                  </a:txBody>
                  <a:tcPr/>
                </a:tc>
                <a:tc>
                  <a:txBody>
                    <a:bodyPr/>
                    <a:lstStyle/>
                    <a:p>
                      <a:pPr algn="ctr"/>
                      <a:r>
                        <a:rPr lang="es-CO" sz="1200" dirty="0">
                          <a:latin typeface="Grotesque" panose="020B0504020202020204" pitchFamily="34" charset="0"/>
                        </a:rPr>
                        <a:t>F1-score</a:t>
                      </a:r>
                    </a:p>
                  </a:txBody>
                  <a:tcPr/>
                </a:tc>
                <a:tc>
                  <a:txBody>
                    <a:bodyPr/>
                    <a:lstStyle/>
                    <a:p>
                      <a:pPr algn="ctr"/>
                      <a:r>
                        <a:rPr lang="es-CO" sz="1200" dirty="0">
                          <a:latin typeface="Grotesque" panose="020B0504020202020204" pitchFamily="34" charset="0"/>
                        </a:rPr>
                        <a:t>Precisión</a:t>
                      </a:r>
                    </a:p>
                  </a:txBody>
                  <a:tcPr/>
                </a:tc>
                <a:tc>
                  <a:txBody>
                    <a:bodyPr/>
                    <a:lstStyle/>
                    <a:p>
                      <a:pPr algn="ctr"/>
                      <a:r>
                        <a:rPr lang="es-CO" sz="1200" dirty="0" err="1">
                          <a:latin typeface="Grotesque" panose="020B0504020202020204" pitchFamily="34" charset="0"/>
                        </a:rPr>
                        <a:t>Recall</a:t>
                      </a:r>
                      <a:endParaRPr lang="es-CO" sz="1200" dirty="0">
                        <a:latin typeface="Grotesque" panose="020B0504020202020204" pitchFamily="34" charset="0"/>
                      </a:endParaRPr>
                    </a:p>
                  </a:txBody>
                  <a:tcPr/>
                </a:tc>
                <a:tc>
                  <a:txBody>
                    <a:bodyPr/>
                    <a:lstStyle/>
                    <a:p>
                      <a:pPr algn="ctr"/>
                      <a:r>
                        <a:rPr lang="es-CO" sz="1200" dirty="0">
                          <a:latin typeface="Grotesque" panose="020B0504020202020204" pitchFamily="34" charset="0"/>
                        </a:rPr>
                        <a:t>Especificidad</a:t>
                      </a:r>
                    </a:p>
                  </a:txBody>
                  <a:tcPr/>
                </a:tc>
                <a:tc>
                  <a:txBody>
                    <a:bodyPr/>
                    <a:lstStyle/>
                    <a:p>
                      <a:pPr algn="ctr"/>
                      <a:r>
                        <a:rPr lang="es-CO" sz="1200" dirty="0">
                          <a:latin typeface="Grotesque" panose="020B0504020202020204" pitchFamily="34" charset="0"/>
                        </a:rPr>
                        <a:t>F1-score</a:t>
                      </a:r>
                    </a:p>
                  </a:txBody>
                  <a:tcPr/>
                </a:tc>
                <a:tc>
                  <a:txBody>
                    <a:bodyPr/>
                    <a:lstStyle/>
                    <a:p>
                      <a:pPr algn="ctr"/>
                      <a:r>
                        <a:rPr lang="es-CO" sz="1200" dirty="0" err="1">
                          <a:latin typeface="Grotesque" panose="020B0504020202020204" pitchFamily="34" charset="0"/>
                        </a:rPr>
                        <a:t>Accuracy</a:t>
                      </a:r>
                      <a:endParaRPr lang="es-CO" sz="1200" dirty="0">
                        <a:latin typeface="Grotesque" panose="020B0504020202020204" pitchFamily="34" charset="0"/>
                      </a:endParaRPr>
                    </a:p>
                  </a:txBody>
                  <a:tcPr/>
                </a:tc>
                <a:tc>
                  <a:txBody>
                    <a:bodyPr/>
                    <a:lstStyle/>
                    <a:p>
                      <a:pPr algn="ctr"/>
                      <a:r>
                        <a:rPr lang="es-CO" sz="1200" dirty="0">
                          <a:latin typeface="Grotesque" panose="020B0504020202020204" pitchFamily="34" charset="0"/>
                        </a:rPr>
                        <a:t>Kappa</a:t>
                      </a:r>
                    </a:p>
                  </a:txBody>
                  <a:tcPr/>
                </a:tc>
                <a:extLst>
                  <a:ext uri="{0D108BD9-81ED-4DB2-BD59-A6C34878D82A}">
                    <a16:rowId xmlns:a16="http://schemas.microsoft.com/office/drawing/2014/main" val="4245014117"/>
                  </a:ext>
                </a:extLst>
              </a:tr>
              <a:tr h="370840">
                <a:tc vMerge="1">
                  <a:txBody>
                    <a:bodyPr/>
                    <a:lstStyle/>
                    <a:p>
                      <a:endParaRPr lang="es-CO" dirty="0">
                        <a:latin typeface="Grotesque" panose="020B0504020202020204" pitchFamily="34" charset="0"/>
                      </a:endParaRPr>
                    </a:p>
                  </a:txBody>
                  <a:tcPr/>
                </a:tc>
                <a:tc>
                  <a:txBody>
                    <a:bodyPr/>
                    <a:lstStyle/>
                    <a:p>
                      <a:pPr algn="ctr"/>
                      <a:r>
                        <a:rPr lang="es-CO" sz="1400" dirty="0">
                          <a:latin typeface="Grotesque" panose="020B0504020202020204" pitchFamily="34" charset="0"/>
                        </a:rPr>
                        <a:t>1.0</a:t>
                      </a:r>
                    </a:p>
                  </a:txBody>
                  <a:tcPr/>
                </a:tc>
                <a:tc>
                  <a:txBody>
                    <a:bodyPr/>
                    <a:lstStyle/>
                    <a:p>
                      <a:pPr algn="ctr"/>
                      <a:r>
                        <a:rPr lang="es-CO" sz="1400" dirty="0">
                          <a:latin typeface="Grotesque" panose="020B0504020202020204" pitchFamily="34" charset="0"/>
                        </a:rPr>
                        <a:t>0.99</a:t>
                      </a:r>
                    </a:p>
                  </a:txBody>
                  <a:tcPr/>
                </a:tc>
                <a:tc>
                  <a:txBody>
                    <a:bodyPr/>
                    <a:lstStyle/>
                    <a:p>
                      <a:pPr algn="ctr"/>
                      <a:r>
                        <a:rPr lang="es-CO" sz="1200" dirty="0">
                          <a:latin typeface="Grotesque" panose="020B0504020202020204" pitchFamily="34" charset="0"/>
                        </a:rPr>
                        <a:t>1.0</a:t>
                      </a:r>
                      <a:endParaRPr lang="es-CO" sz="1300" dirty="0">
                        <a:latin typeface="Grotesque" panose="020B0504020202020204" pitchFamily="34" charset="0"/>
                      </a:endParaRPr>
                    </a:p>
                  </a:txBody>
                  <a:tcPr/>
                </a:tc>
                <a:tc>
                  <a:txBody>
                    <a:bodyPr/>
                    <a:lstStyle/>
                    <a:p>
                      <a:pPr algn="ctr"/>
                      <a:r>
                        <a:rPr lang="es-CO" sz="1400" dirty="0">
                          <a:latin typeface="Grotesque" panose="020B0504020202020204" pitchFamily="34" charset="0"/>
                        </a:rPr>
                        <a:t>0.99</a:t>
                      </a:r>
                    </a:p>
                  </a:txBody>
                  <a:tcPr/>
                </a:tc>
                <a:tc>
                  <a:txBody>
                    <a:bodyPr/>
                    <a:lstStyle/>
                    <a:p>
                      <a:pPr algn="ctr"/>
                      <a:r>
                        <a:rPr lang="es-CO" sz="1400" dirty="0">
                          <a:latin typeface="Grotesque" panose="020B0504020202020204" pitchFamily="34" charset="0"/>
                        </a:rPr>
                        <a:t>0.99</a:t>
                      </a:r>
                    </a:p>
                  </a:txBody>
                  <a:tcPr/>
                </a:tc>
                <a:tc>
                  <a:txBody>
                    <a:bodyPr/>
                    <a:lstStyle/>
                    <a:p>
                      <a:pPr algn="ctr"/>
                      <a:r>
                        <a:rPr lang="es-CO" sz="1400" dirty="0">
                          <a:latin typeface="Grotesque" panose="020B0504020202020204" pitchFamily="34" charset="0"/>
                        </a:rPr>
                        <a:t>1.0</a:t>
                      </a:r>
                    </a:p>
                  </a:txBody>
                  <a:tcPr/>
                </a:tc>
                <a:tc>
                  <a:txBody>
                    <a:bodyPr/>
                    <a:lstStyle/>
                    <a:p>
                      <a:pPr algn="ctr"/>
                      <a:r>
                        <a:rPr lang="es-CO" sz="1200" dirty="0">
                          <a:latin typeface="Grotesque" panose="020B0504020202020204" pitchFamily="34" charset="0"/>
                        </a:rPr>
                        <a:t>0.99</a:t>
                      </a:r>
                      <a:endParaRPr lang="es-CO" sz="1300" dirty="0">
                        <a:latin typeface="Grotesque" panose="020B0504020202020204" pitchFamily="34" charset="0"/>
                      </a:endParaRPr>
                    </a:p>
                  </a:txBody>
                  <a:tcPr/>
                </a:tc>
                <a:tc>
                  <a:txBody>
                    <a:bodyPr/>
                    <a:lstStyle/>
                    <a:p>
                      <a:pPr algn="ctr"/>
                      <a:r>
                        <a:rPr lang="es-CO" sz="1400" dirty="0">
                          <a:latin typeface="Grotesque" panose="020B0504020202020204" pitchFamily="34" charset="0"/>
                        </a:rPr>
                        <a:t>0.99</a:t>
                      </a:r>
                    </a:p>
                  </a:txBody>
                  <a:tcPr/>
                </a:tc>
                <a:tc>
                  <a:txBody>
                    <a:bodyPr/>
                    <a:lstStyle/>
                    <a:p>
                      <a:pPr algn="ctr"/>
                      <a:r>
                        <a:rPr lang="es-CO" sz="1400" dirty="0">
                          <a:latin typeface="Grotesque" panose="020B0504020202020204" pitchFamily="34" charset="0"/>
                        </a:rPr>
                        <a:t>0.99</a:t>
                      </a:r>
                    </a:p>
                  </a:txBody>
                  <a:tcPr/>
                </a:tc>
                <a:tc>
                  <a:txBody>
                    <a:bodyPr/>
                    <a:lstStyle/>
                    <a:p>
                      <a:pPr algn="ctr"/>
                      <a:r>
                        <a:rPr lang="es-CO" sz="1400" dirty="0">
                          <a:latin typeface="Grotesque" panose="020B0504020202020204" pitchFamily="34" charset="0"/>
                        </a:rPr>
                        <a:t>0.99</a:t>
                      </a:r>
                    </a:p>
                  </a:txBody>
                  <a:tcPr/>
                </a:tc>
                <a:extLst>
                  <a:ext uri="{0D108BD9-81ED-4DB2-BD59-A6C34878D82A}">
                    <a16:rowId xmlns:a16="http://schemas.microsoft.com/office/drawing/2014/main" val="2464744825"/>
                  </a:ext>
                </a:extLst>
              </a:tr>
            </a:tbl>
          </a:graphicData>
        </a:graphic>
      </p:graphicFrame>
      <p:sp>
        <p:nvSpPr>
          <p:cNvPr id="9" name="CuadroTexto 8">
            <a:extLst>
              <a:ext uri="{FF2B5EF4-FFF2-40B4-BE49-F238E27FC236}">
                <a16:creationId xmlns:a16="http://schemas.microsoft.com/office/drawing/2014/main" id="{4B30806C-2F7E-4330-9EC0-11FABD81E4AC}"/>
              </a:ext>
            </a:extLst>
          </p:cNvPr>
          <p:cNvSpPr txBox="1"/>
          <p:nvPr/>
        </p:nvSpPr>
        <p:spPr>
          <a:xfrm>
            <a:off x="1212585" y="1717017"/>
            <a:ext cx="9577010" cy="400110"/>
          </a:xfrm>
          <a:prstGeom prst="rect">
            <a:avLst/>
          </a:prstGeom>
          <a:noFill/>
        </p:spPr>
        <p:txBody>
          <a:bodyPr wrap="square">
            <a:spAutoFit/>
          </a:bodyPr>
          <a:lstStyle/>
          <a:p>
            <a:pPr algn="ctr"/>
            <a:r>
              <a:rPr lang="es-CO" sz="2000" b="1" dirty="0">
                <a:latin typeface="Grotesque" panose="020B0504020202020204" pitchFamily="34" charset="0"/>
              </a:rPr>
              <a:t>Métricas del modelo reforzado</a:t>
            </a:r>
          </a:p>
        </p:txBody>
      </p:sp>
      <p:graphicFrame>
        <p:nvGraphicFramePr>
          <p:cNvPr id="10" name="Diagrama 9">
            <a:extLst>
              <a:ext uri="{FF2B5EF4-FFF2-40B4-BE49-F238E27FC236}">
                <a16:creationId xmlns:a16="http://schemas.microsoft.com/office/drawing/2014/main" id="{B51E3A96-31ED-4A44-877B-3E1E8124B0F3}"/>
              </a:ext>
            </a:extLst>
          </p:cNvPr>
          <p:cNvGraphicFramePr/>
          <p:nvPr>
            <p:extLst>
              <p:ext uri="{D42A27DB-BD31-4B8C-83A1-F6EECF244321}">
                <p14:modId xmlns:p14="http://schemas.microsoft.com/office/powerpoint/2010/main" val="2142480946"/>
              </p:ext>
            </p:extLst>
          </p:nvPr>
        </p:nvGraphicFramePr>
        <p:xfrm>
          <a:off x="5407544" y="3835020"/>
          <a:ext cx="2066097" cy="2413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CuadroTexto 10">
            <a:extLst>
              <a:ext uri="{FF2B5EF4-FFF2-40B4-BE49-F238E27FC236}">
                <a16:creationId xmlns:a16="http://schemas.microsoft.com/office/drawing/2014/main" id="{A49B852C-D8DD-4EEF-A7D0-35B6E225744E}"/>
              </a:ext>
            </a:extLst>
          </p:cNvPr>
          <p:cNvSpPr txBox="1"/>
          <p:nvPr/>
        </p:nvSpPr>
        <p:spPr>
          <a:xfrm>
            <a:off x="3303349" y="335448"/>
            <a:ext cx="5753746" cy="1015663"/>
          </a:xfrm>
          <a:prstGeom prst="rect">
            <a:avLst/>
          </a:prstGeom>
          <a:noFill/>
        </p:spPr>
        <p:txBody>
          <a:bodyPr wrap="square" rtlCol="0">
            <a:spAutoFit/>
          </a:bodyPr>
          <a:lstStyle/>
          <a:p>
            <a:pPr algn="ctr"/>
            <a:r>
              <a:rPr lang="es-CO" sz="4000" b="1" dirty="0">
                <a:solidFill>
                  <a:srgbClr val="FFFF00"/>
                </a:solidFill>
                <a:latin typeface="Grotesque" panose="020B0504020202020204" pitchFamily="34" charset="0"/>
              </a:rPr>
              <a:t>Resultados</a:t>
            </a:r>
          </a:p>
          <a:p>
            <a:pPr algn="ctr"/>
            <a:r>
              <a:rPr lang="es-CO" sz="2000" b="1" dirty="0">
                <a:solidFill>
                  <a:srgbClr val="FFFF00"/>
                </a:solidFill>
                <a:latin typeface="Grotesque" panose="020B0504020202020204" pitchFamily="34" charset="0"/>
              </a:rPr>
              <a:t>Experimento III</a:t>
            </a:r>
          </a:p>
        </p:txBody>
      </p:sp>
      <p:pic>
        <p:nvPicPr>
          <p:cNvPr id="3" name="Imagen 2">
            <a:extLst>
              <a:ext uri="{FF2B5EF4-FFF2-40B4-BE49-F238E27FC236}">
                <a16:creationId xmlns:a16="http://schemas.microsoft.com/office/drawing/2014/main" id="{B50007FF-418D-4B1F-A2F4-681D0EE7F32C}"/>
              </a:ext>
            </a:extLst>
          </p:cNvPr>
          <p:cNvPicPr>
            <a:picLocks noChangeAspect="1"/>
          </p:cNvPicPr>
          <p:nvPr/>
        </p:nvPicPr>
        <p:blipFill>
          <a:blip r:embed="rId9"/>
          <a:stretch>
            <a:fillRect/>
          </a:stretch>
        </p:blipFill>
        <p:spPr>
          <a:xfrm>
            <a:off x="8527537" y="4147946"/>
            <a:ext cx="2066097" cy="1735329"/>
          </a:xfrm>
          <a:prstGeom prst="rect">
            <a:avLst/>
          </a:prstGeom>
        </p:spPr>
      </p:pic>
    </p:spTree>
    <p:extLst>
      <p:ext uri="{BB962C8B-B14F-4D97-AF65-F5344CB8AC3E}">
        <p14:creationId xmlns:p14="http://schemas.microsoft.com/office/powerpoint/2010/main" val="1951607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25B0145F-E652-4E8D-9E5A-8FB44CC77CE3}"/>
              </a:ext>
            </a:extLst>
          </p:cNvPr>
          <p:cNvSpPr>
            <a:spLocks noGrp="1"/>
          </p:cNvSpPr>
          <p:nvPr>
            <p:ph type="sldNum" sz="quarter" idx="12"/>
          </p:nvPr>
        </p:nvSpPr>
        <p:spPr/>
        <p:txBody>
          <a:bodyPr/>
          <a:lstStyle/>
          <a:p>
            <a:fld id="{686F1EC4-E6AC-4C4E-87EF-1D1F5F80E684}" type="slidenum">
              <a:rPr lang="es-CO" smtClean="0"/>
              <a:t>37</a:t>
            </a:fld>
            <a:endParaRPr lang="es-CO"/>
          </a:p>
        </p:txBody>
      </p:sp>
      <p:pic>
        <p:nvPicPr>
          <p:cNvPr id="4" name="Imagen 3" descr="Gráfico, Gráfico de rectángulos&#10;&#10;Descripción generada automáticamente">
            <a:extLst>
              <a:ext uri="{FF2B5EF4-FFF2-40B4-BE49-F238E27FC236}">
                <a16:creationId xmlns:a16="http://schemas.microsoft.com/office/drawing/2014/main" id="{97AB679E-8533-4F20-9EB9-C869F2C44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980" y="3325437"/>
            <a:ext cx="2897441" cy="23437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Imagen 5" descr="Gráfico de líneas&#10;&#10;Descripción generada automáticamente">
            <a:extLst>
              <a:ext uri="{FF2B5EF4-FFF2-40B4-BE49-F238E27FC236}">
                <a16:creationId xmlns:a16="http://schemas.microsoft.com/office/drawing/2014/main" id="{E7E6510C-FBD3-4BFF-B4F1-0C3C70C53D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036" y="3357267"/>
            <a:ext cx="3186200" cy="2162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CuadroTexto 4">
            <a:extLst>
              <a:ext uri="{FF2B5EF4-FFF2-40B4-BE49-F238E27FC236}">
                <a16:creationId xmlns:a16="http://schemas.microsoft.com/office/drawing/2014/main" id="{CCFCFDB4-99F1-48B4-BD93-3A57EE7F2292}"/>
              </a:ext>
            </a:extLst>
          </p:cNvPr>
          <p:cNvSpPr txBox="1"/>
          <p:nvPr/>
        </p:nvSpPr>
        <p:spPr>
          <a:xfrm>
            <a:off x="635654" y="5711894"/>
            <a:ext cx="4661054" cy="707886"/>
          </a:xfrm>
          <a:prstGeom prst="rect">
            <a:avLst/>
          </a:prstGeom>
          <a:noFill/>
        </p:spPr>
        <p:txBody>
          <a:bodyPr wrap="square">
            <a:spAutoFit/>
          </a:bodyPr>
          <a:lstStyle/>
          <a:p>
            <a:pPr algn="ctr"/>
            <a:r>
              <a:rPr lang="es-CO" sz="2000" b="1" dirty="0">
                <a:latin typeface="Grotesque" panose="020B0504020202020204" pitchFamily="34" charset="0"/>
              </a:rPr>
              <a:t>Matriz de confusión Mejor Modelo Reforzado</a:t>
            </a:r>
          </a:p>
        </p:txBody>
      </p:sp>
      <p:sp>
        <p:nvSpPr>
          <p:cNvPr id="7" name="CuadroTexto 6">
            <a:extLst>
              <a:ext uri="{FF2B5EF4-FFF2-40B4-BE49-F238E27FC236}">
                <a16:creationId xmlns:a16="http://schemas.microsoft.com/office/drawing/2014/main" id="{0CC36247-5EAF-42D1-99F5-842E153537E6}"/>
              </a:ext>
            </a:extLst>
          </p:cNvPr>
          <p:cNvSpPr txBox="1"/>
          <p:nvPr/>
        </p:nvSpPr>
        <p:spPr>
          <a:xfrm>
            <a:off x="5296708" y="5669228"/>
            <a:ext cx="3948856" cy="707886"/>
          </a:xfrm>
          <a:prstGeom prst="rect">
            <a:avLst/>
          </a:prstGeom>
          <a:noFill/>
        </p:spPr>
        <p:txBody>
          <a:bodyPr wrap="square">
            <a:spAutoFit/>
          </a:bodyPr>
          <a:lstStyle/>
          <a:p>
            <a:pPr algn="ctr"/>
            <a:r>
              <a:rPr lang="es-CO" sz="2000" b="1" dirty="0">
                <a:latin typeface="Grotesque" panose="020B0504020202020204" pitchFamily="34" charset="0"/>
              </a:rPr>
              <a:t>Curva Roc Mejor Modelo Reforzado</a:t>
            </a:r>
          </a:p>
        </p:txBody>
      </p:sp>
      <p:graphicFrame>
        <p:nvGraphicFramePr>
          <p:cNvPr id="8" name="Tabla 4">
            <a:extLst>
              <a:ext uri="{FF2B5EF4-FFF2-40B4-BE49-F238E27FC236}">
                <a16:creationId xmlns:a16="http://schemas.microsoft.com/office/drawing/2014/main" id="{6BEE5CE5-9DD5-4A3F-A519-AD92AF73CAB9}"/>
              </a:ext>
            </a:extLst>
          </p:cNvPr>
          <p:cNvGraphicFramePr>
            <a:graphicFrameLocks noGrp="1"/>
          </p:cNvGraphicFramePr>
          <p:nvPr>
            <p:extLst>
              <p:ext uri="{D42A27DB-BD31-4B8C-83A1-F6EECF244321}">
                <p14:modId xmlns:p14="http://schemas.microsoft.com/office/powerpoint/2010/main" val="181546770"/>
              </p:ext>
            </p:extLst>
          </p:nvPr>
        </p:nvGraphicFramePr>
        <p:xfrm>
          <a:off x="791415" y="1099768"/>
          <a:ext cx="10273764" cy="1112520"/>
        </p:xfrm>
        <a:graphic>
          <a:graphicData uri="http://schemas.openxmlformats.org/drawingml/2006/table">
            <a:tbl>
              <a:tblPr firstRow="1" bandRow="1">
                <a:tableStyleId>{5C22544A-7EE6-4342-B048-85BDC9FD1C3A}</a:tableStyleId>
              </a:tblPr>
              <a:tblGrid>
                <a:gridCol w="587827">
                  <a:extLst>
                    <a:ext uri="{9D8B030D-6E8A-4147-A177-3AD203B41FA5}">
                      <a16:colId xmlns:a16="http://schemas.microsoft.com/office/drawing/2014/main" val="815152545"/>
                    </a:ext>
                  </a:extLst>
                </a:gridCol>
                <a:gridCol w="992442">
                  <a:extLst>
                    <a:ext uri="{9D8B030D-6E8A-4147-A177-3AD203B41FA5}">
                      <a16:colId xmlns:a16="http://schemas.microsoft.com/office/drawing/2014/main" val="1916933504"/>
                    </a:ext>
                  </a:extLst>
                </a:gridCol>
                <a:gridCol w="759770">
                  <a:extLst>
                    <a:ext uri="{9D8B030D-6E8A-4147-A177-3AD203B41FA5}">
                      <a16:colId xmlns:a16="http://schemas.microsoft.com/office/drawing/2014/main" val="4136771423"/>
                    </a:ext>
                  </a:extLst>
                </a:gridCol>
                <a:gridCol w="1245446">
                  <a:extLst>
                    <a:ext uri="{9D8B030D-6E8A-4147-A177-3AD203B41FA5}">
                      <a16:colId xmlns:a16="http://schemas.microsoft.com/office/drawing/2014/main" val="2103234959"/>
                    </a:ext>
                  </a:extLst>
                </a:gridCol>
                <a:gridCol w="903011">
                  <a:extLst>
                    <a:ext uri="{9D8B030D-6E8A-4147-A177-3AD203B41FA5}">
                      <a16:colId xmlns:a16="http://schemas.microsoft.com/office/drawing/2014/main" val="1734945281"/>
                    </a:ext>
                  </a:extLst>
                </a:gridCol>
                <a:gridCol w="1102204">
                  <a:extLst>
                    <a:ext uri="{9D8B030D-6E8A-4147-A177-3AD203B41FA5}">
                      <a16:colId xmlns:a16="http://schemas.microsoft.com/office/drawing/2014/main" val="2035742335"/>
                    </a:ext>
                  </a:extLst>
                </a:gridCol>
                <a:gridCol w="717096">
                  <a:extLst>
                    <a:ext uri="{9D8B030D-6E8A-4147-A177-3AD203B41FA5}">
                      <a16:colId xmlns:a16="http://schemas.microsoft.com/office/drawing/2014/main" val="3472340345"/>
                    </a:ext>
                  </a:extLst>
                </a:gridCol>
                <a:gridCol w="1251176">
                  <a:extLst>
                    <a:ext uri="{9D8B030D-6E8A-4147-A177-3AD203B41FA5}">
                      <a16:colId xmlns:a16="http://schemas.microsoft.com/office/drawing/2014/main" val="2893369784"/>
                    </a:ext>
                  </a:extLst>
                </a:gridCol>
                <a:gridCol w="946440">
                  <a:extLst>
                    <a:ext uri="{9D8B030D-6E8A-4147-A177-3AD203B41FA5}">
                      <a16:colId xmlns:a16="http://schemas.microsoft.com/office/drawing/2014/main" val="3315822442"/>
                    </a:ext>
                  </a:extLst>
                </a:gridCol>
                <a:gridCol w="1027561">
                  <a:extLst>
                    <a:ext uri="{9D8B030D-6E8A-4147-A177-3AD203B41FA5}">
                      <a16:colId xmlns:a16="http://schemas.microsoft.com/office/drawing/2014/main" val="2228506232"/>
                    </a:ext>
                  </a:extLst>
                </a:gridCol>
                <a:gridCol w="740791">
                  <a:extLst>
                    <a:ext uri="{9D8B030D-6E8A-4147-A177-3AD203B41FA5}">
                      <a16:colId xmlns:a16="http://schemas.microsoft.com/office/drawing/2014/main" val="2837869925"/>
                    </a:ext>
                  </a:extLst>
                </a:gridCol>
              </a:tblGrid>
              <a:tr h="370840">
                <a:tc>
                  <a:txBody>
                    <a:bodyPr/>
                    <a:lstStyle/>
                    <a:p>
                      <a:endParaRPr lang="es-CO"/>
                    </a:p>
                  </a:txBody>
                  <a:tcPr/>
                </a:tc>
                <a:tc gridSpan="4">
                  <a:txBody>
                    <a:bodyPr/>
                    <a:lstStyle/>
                    <a:p>
                      <a:pPr algn="ctr"/>
                      <a:r>
                        <a:rPr lang="es-CO" sz="1200" dirty="0"/>
                        <a:t>Mineros</a:t>
                      </a:r>
                    </a:p>
                  </a:txBody>
                  <a:tcPr/>
                </a:tc>
                <a:tc hMerge="1">
                  <a:txBody>
                    <a:bodyPr/>
                    <a:lstStyle/>
                    <a:p>
                      <a:endParaRPr lang="es-CO" sz="1400" dirty="0"/>
                    </a:p>
                  </a:txBody>
                  <a:tcPr/>
                </a:tc>
                <a:tc hMerge="1">
                  <a:txBody>
                    <a:bodyPr/>
                    <a:lstStyle/>
                    <a:p>
                      <a:endParaRPr lang="es-CO" sz="1400" dirty="0"/>
                    </a:p>
                  </a:txBody>
                  <a:tcPr/>
                </a:tc>
                <a:tc hMerge="1">
                  <a:txBody>
                    <a:bodyPr/>
                    <a:lstStyle/>
                    <a:p>
                      <a:endParaRPr lang="es-CO" sz="1400" dirty="0"/>
                    </a:p>
                  </a:txBody>
                  <a:tcPr/>
                </a:tc>
                <a:tc gridSpan="4">
                  <a:txBody>
                    <a:bodyPr/>
                    <a:lstStyle/>
                    <a:p>
                      <a:pPr algn="ctr"/>
                      <a:r>
                        <a:rPr lang="es-CO" sz="1200" dirty="0"/>
                        <a:t>Normales</a:t>
                      </a:r>
                    </a:p>
                  </a:txBody>
                  <a:tcPr/>
                </a:tc>
                <a:tc hMerge="1">
                  <a:txBody>
                    <a:bodyPr/>
                    <a:lstStyle/>
                    <a:p>
                      <a:endParaRPr lang="es-CO" sz="1400" dirty="0"/>
                    </a:p>
                  </a:txBody>
                  <a:tcPr/>
                </a:tc>
                <a:tc hMerge="1">
                  <a:txBody>
                    <a:bodyPr/>
                    <a:lstStyle/>
                    <a:p>
                      <a:endParaRPr lang="es-CO" sz="1400" dirty="0"/>
                    </a:p>
                  </a:txBody>
                  <a:tcPr/>
                </a:tc>
                <a:tc hMerge="1">
                  <a:txBody>
                    <a:bodyPr/>
                    <a:lstStyle/>
                    <a:p>
                      <a:endParaRPr lang="es-CO" sz="1400" dirty="0"/>
                    </a:p>
                  </a:txBody>
                  <a:tcPr/>
                </a:tc>
                <a:tc>
                  <a:txBody>
                    <a:bodyPr/>
                    <a:lstStyle/>
                    <a:p>
                      <a:pPr algn="ctr"/>
                      <a:endParaRPr lang="es-CO" sz="1200" dirty="0"/>
                    </a:p>
                  </a:txBody>
                  <a:tcPr/>
                </a:tc>
                <a:tc>
                  <a:txBody>
                    <a:bodyPr/>
                    <a:lstStyle/>
                    <a:p>
                      <a:pPr algn="ctr"/>
                      <a:endParaRPr lang="es-CO" sz="1200"/>
                    </a:p>
                  </a:txBody>
                  <a:tcPr/>
                </a:tc>
                <a:extLst>
                  <a:ext uri="{0D108BD9-81ED-4DB2-BD59-A6C34878D82A}">
                    <a16:rowId xmlns:a16="http://schemas.microsoft.com/office/drawing/2014/main" val="1225667027"/>
                  </a:ext>
                </a:extLst>
              </a:tr>
              <a:tr h="370840">
                <a:tc rowSpan="2">
                  <a:txBody>
                    <a:bodyPr/>
                    <a:lstStyle/>
                    <a:p>
                      <a:r>
                        <a:rPr lang="es-CO" dirty="0">
                          <a:latin typeface="Grotesque" panose="020B0504020202020204" pitchFamily="34" charset="0"/>
                        </a:rPr>
                        <a:t>DT</a:t>
                      </a:r>
                    </a:p>
                  </a:txBody>
                  <a:tcPr/>
                </a:tc>
                <a:tc>
                  <a:txBody>
                    <a:bodyPr/>
                    <a:lstStyle/>
                    <a:p>
                      <a:pPr algn="ctr"/>
                      <a:r>
                        <a:rPr lang="es-CO" sz="1200" dirty="0">
                          <a:latin typeface="Grotesque" panose="020B0504020202020204" pitchFamily="34" charset="0"/>
                        </a:rPr>
                        <a:t>Precisión</a:t>
                      </a:r>
                    </a:p>
                  </a:txBody>
                  <a:tcPr/>
                </a:tc>
                <a:tc>
                  <a:txBody>
                    <a:bodyPr/>
                    <a:lstStyle/>
                    <a:p>
                      <a:pPr algn="ctr"/>
                      <a:r>
                        <a:rPr lang="es-CO" sz="1200" dirty="0" err="1">
                          <a:latin typeface="Grotesque" panose="020B0504020202020204" pitchFamily="34" charset="0"/>
                        </a:rPr>
                        <a:t>Recall</a:t>
                      </a:r>
                      <a:endParaRPr lang="es-CO" sz="1200" dirty="0">
                        <a:latin typeface="Grotesque" panose="020B0504020202020204" pitchFamily="34" charset="0"/>
                      </a:endParaRPr>
                    </a:p>
                  </a:txBody>
                  <a:tcPr/>
                </a:tc>
                <a:tc>
                  <a:txBody>
                    <a:bodyPr/>
                    <a:lstStyle/>
                    <a:p>
                      <a:pPr algn="ctr"/>
                      <a:r>
                        <a:rPr lang="es-CO" sz="1200" dirty="0">
                          <a:latin typeface="Grotesque" panose="020B0504020202020204" pitchFamily="34" charset="0"/>
                        </a:rPr>
                        <a:t>Especificidad</a:t>
                      </a:r>
                    </a:p>
                  </a:txBody>
                  <a:tcPr/>
                </a:tc>
                <a:tc>
                  <a:txBody>
                    <a:bodyPr/>
                    <a:lstStyle/>
                    <a:p>
                      <a:pPr algn="ctr"/>
                      <a:r>
                        <a:rPr lang="es-CO" sz="1200" dirty="0">
                          <a:latin typeface="Grotesque" panose="020B0504020202020204" pitchFamily="34" charset="0"/>
                        </a:rPr>
                        <a:t>F1-score</a:t>
                      </a:r>
                    </a:p>
                  </a:txBody>
                  <a:tcPr/>
                </a:tc>
                <a:tc>
                  <a:txBody>
                    <a:bodyPr/>
                    <a:lstStyle/>
                    <a:p>
                      <a:pPr algn="ctr"/>
                      <a:r>
                        <a:rPr lang="es-CO" sz="1200" dirty="0">
                          <a:latin typeface="Grotesque" panose="020B0504020202020204" pitchFamily="34" charset="0"/>
                        </a:rPr>
                        <a:t>Precisión</a:t>
                      </a:r>
                    </a:p>
                  </a:txBody>
                  <a:tcPr/>
                </a:tc>
                <a:tc>
                  <a:txBody>
                    <a:bodyPr/>
                    <a:lstStyle/>
                    <a:p>
                      <a:pPr algn="ctr"/>
                      <a:r>
                        <a:rPr lang="es-CO" sz="1200" dirty="0" err="1">
                          <a:latin typeface="Grotesque" panose="020B0504020202020204" pitchFamily="34" charset="0"/>
                        </a:rPr>
                        <a:t>Recall</a:t>
                      </a:r>
                      <a:endParaRPr lang="es-CO" sz="1200" dirty="0">
                        <a:latin typeface="Grotesque" panose="020B0504020202020204" pitchFamily="34" charset="0"/>
                      </a:endParaRPr>
                    </a:p>
                  </a:txBody>
                  <a:tcPr/>
                </a:tc>
                <a:tc>
                  <a:txBody>
                    <a:bodyPr/>
                    <a:lstStyle/>
                    <a:p>
                      <a:pPr algn="ctr"/>
                      <a:r>
                        <a:rPr lang="es-CO" sz="1200" dirty="0">
                          <a:latin typeface="Grotesque" panose="020B0504020202020204" pitchFamily="34" charset="0"/>
                        </a:rPr>
                        <a:t>Especificidad</a:t>
                      </a:r>
                    </a:p>
                  </a:txBody>
                  <a:tcPr/>
                </a:tc>
                <a:tc>
                  <a:txBody>
                    <a:bodyPr/>
                    <a:lstStyle/>
                    <a:p>
                      <a:pPr algn="ctr"/>
                      <a:r>
                        <a:rPr lang="es-CO" sz="1200" dirty="0">
                          <a:latin typeface="Grotesque" panose="020B0504020202020204" pitchFamily="34" charset="0"/>
                        </a:rPr>
                        <a:t>F1-score</a:t>
                      </a:r>
                    </a:p>
                  </a:txBody>
                  <a:tcPr/>
                </a:tc>
                <a:tc>
                  <a:txBody>
                    <a:bodyPr/>
                    <a:lstStyle/>
                    <a:p>
                      <a:pPr algn="ctr"/>
                      <a:r>
                        <a:rPr lang="es-CO" sz="1200" dirty="0" err="1">
                          <a:latin typeface="Grotesque" panose="020B0504020202020204" pitchFamily="34" charset="0"/>
                        </a:rPr>
                        <a:t>Accuracy</a:t>
                      </a:r>
                      <a:endParaRPr lang="es-CO" sz="1200" dirty="0">
                        <a:latin typeface="Grotesque" panose="020B0504020202020204" pitchFamily="34" charset="0"/>
                      </a:endParaRPr>
                    </a:p>
                  </a:txBody>
                  <a:tcPr/>
                </a:tc>
                <a:tc>
                  <a:txBody>
                    <a:bodyPr/>
                    <a:lstStyle/>
                    <a:p>
                      <a:pPr algn="ctr"/>
                      <a:r>
                        <a:rPr lang="es-CO" sz="1200" dirty="0">
                          <a:latin typeface="Grotesque" panose="020B0504020202020204" pitchFamily="34" charset="0"/>
                        </a:rPr>
                        <a:t>Kappa</a:t>
                      </a:r>
                    </a:p>
                  </a:txBody>
                  <a:tcPr/>
                </a:tc>
                <a:extLst>
                  <a:ext uri="{0D108BD9-81ED-4DB2-BD59-A6C34878D82A}">
                    <a16:rowId xmlns:a16="http://schemas.microsoft.com/office/drawing/2014/main" val="4245014117"/>
                  </a:ext>
                </a:extLst>
              </a:tr>
              <a:tr h="370840">
                <a:tc vMerge="1">
                  <a:txBody>
                    <a:bodyPr/>
                    <a:lstStyle/>
                    <a:p>
                      <a:endParaRPr lang="es-CO" dirty="0">
                        <a:latin typeface="Grotesque" panose="020B0504020202020204" pitchFamily="34" charset="0"/>
                      </a:endParaRPr>
                    </a:p>
                  </a:txBody>
                  <a:tcPr/>
                </a:tc>
                <a:tc>
                  <a:txBody>
                    <a:bodyPr/>
                    <a:lstStyle/>
                    <a:p>
                      <a:pPr algn="ctr"/>
                      <a:r>
                        <a:rPr lang="es-CO" sz="1400" dirty="0">
                          <a:latin typeface="Grotesque" panose="020B0504020202020204" pitchFamily="34" charset="0"/>
                        </a:rPr>
                        <a:t>0.99</a:t>
                      </a:r>
                    </a:p>
                  </a:txBody>
                  <a:tcPr/>
                </a:tc>
                <a:tc>
                  <a:txBody>
                    <a:bodyPr/>
                    <a:lstStyle/>
                    <a:p>
                      <a:pPr algn="ctr"/>
                      <a:r>
                        <a:rPr lang="es-CO" sz="1400" dirty="0">
                          <a:latin typeface="Grotesque" panose="020B0504020202020204" pitchFamily="34" charset="0"/>
                        </a:rPr>
                        <a:t>0.99</a:t>
                      </a:r>
                    </a:p>
                  </a:txBody>
                  <a:tcPr/>
                </a:tc>
                <a:tc>
                  <a:txBody>
                    <a:bodyPr/>
                    <a:lstStyle/>
                    <a:p>
                      <a:pPr algn="ctr"/>
                      <a:r>
                        <a:rPr lang="es-CO" sz="1200" dirty="0">
                          <a:latin typeface="Grotesque" panose="020B0504020202020204" pitchFamily="34" charset="0"/>
                        </a:rPr>
                        <a:t>0.95</a:t>
                      </a:r>
                      <a:endParaRPr lang="es-CO" sz="1300" dirty="0">
                        <a:latin typeface="Grotesque" panose="020B0504020202020204" pitchFamily="34" charset="0"/>
                      </a:endParaRPr>
                    </a:p>
                  </a:txBody>
                  <a:tcPr/>
                </a:tc>
                <a:tc>
                  <a:txBody>
                    <a:bodyPr/>
                    <a:lstStyle/>
                    <a:p>
                      <a:pPr algn="ctr"/>
                      <a:r>
                        <a:rPr lang="es-CO" sz="1400" dirty="0">
                          <a:latin typeface="Grotesque" panose="020B0504020202020204" pitchFamily="34" charset="0"/>
                        </a:rPr>
                        <a:t>0.99</a:t>
                      </a:r>
                    </a:p>
                  </a:txBody>
                  <a:tcPr/>
                </a:tc>
                <a:tc>
                  <a:txBody>
                    <a:bodyPr/>
                    <a:lstStyle/>
                    <a:p>
                      <a:pPr algn="ctr"/>
                      <a:r>
                        <a:rPr lang="es-CO" sz="1400" dirty="0">
                          <a:latin typeface="Grotesque" panose="020B0504020202020204" pitchFamily="34" charset="0"/>
                        </a:rPr>
                        <a:t>0.90</a:t>
                      </a:r>
                    </a:p>
                  </a:txBody>
                  <a:tcPr/>
                </a:tc>
                <a:tc>
                  <a:txBody>
                    <a:bodyPr/>
                    <a:lstStyle/>
                    <a:p>
                      <a:pPr algn="ctr"/>
                      <a:r>
                        <a:rPr lang="es-CO" sz="1400" dirty="0">
                          <a:latin typeface="Grotesque" panose="020B0504020202020204" pitchFamily="34" charset="0"/>
                        </a:rPr>
                        <a:t>0.95</a:t>
                      </a:r>
                    </a:p>
                  </a:txBody>
                  <a:tcPr/>
                </a:tc>
                <a:tc>
                  <a:txBody>
                    <a:bodyPr/>
                    <a:lstStyle/>
                    <a:p>
                      <a:pPr algn="ctr"/>
                      <a:r>
                        <a:rPr lang="es-CO" sz="1200" dirty="0">
                          <a:latin typeface="Grotesque" panose="020B0504020202020204" pitchFamily="34" charset="0"/>
                        </a:rPr>
                        <a:t>0.99</a:t>
                      </a:r>
                      <a:endParaRPr lang="es-CO" sz="1300" dirty="0">
                        <a:latin typeface="Grotesque" panose="020B0504020202020204" pitchFamily="34" charset="0"/>
                      </a:endParaRPr>
                    </a:p>
                  </a:txBody>
                  <a:tcPr/>
                </a:tc>
                <a:tc>
                  <a:txBody>
                    <a:bodyPr/>
                    <a:lstStyle/>
                    <a:p>
                      <a:pPr algn="ctr"/>
                      <a:r>
                        <a:rPr lang="es-CO" sz="1400" dirty="0">
                          <a:latin typeface="Grotesque" panose="020B0504020202020204" pitchFamily="34" charset="0"/>
                        </a:rPr>
                        <a:t>0.92</a:t>
                      </a:r>
                    </a:p>
                  </a:txBody>
                  <a:tcPr/>
                </a:tc>
                <a:tc>
                  <a:txBody>
                    <a:bodyPr/>
                    <a:lstStyle/>
                    <a:p>
                      <a:pPr algn="ctr"/>
                      <a:r>
                        <a:rPr lang="es-CO" sz="1400" dirty="0">
                          <a:latin typeface="Grotesque" panose="020B0504020202020204" pitchFamily="34" charset="0"/>
                        </a:rPr>
                        <a:t>0.99</a:t>
                      </a:r>
                    </a:p>
                  </a:txBody>
                  <a:tcPr/>
                </a:tc>
                <a:tc>
                  <a:txBody>
                    <a:bodyPr/>
                    <a:lstStyle/>
                    <a:p>
                      <a:pPr algn="ctr"/>
                      <a:r>
                        <a:rPr lang="es-CO" sz="1400" dirty="0">
                          <a:latin typeface="Grotesque" panose="020B0504020202020204" pitchFamily="34" charset="0"/>
                        </a:rPr>
                        <a:t>0.92</a:t>
                      </a:r>
                    </a:p>
                  </a:txBody>
                  <a:tcPr/>
                </a:tc>
                <a:extLst>
                  <a:ext uri="{0D108BD9-81ED-4DB2-BD59-A6C34878D82A}">
                    <a16:rowId xmlns:a16="http://schemas.microsoft.com/office/drawing/2014/main" val="2464744825"/>
                  </a:ext>
                </a:extLst>
              </a:tr>
            </a:tbl>
          </a:graphicData>
        </a:graphic>
      </p:graphicFrame>
      <p:sp>
        <p:nvSpPr>
          <p:cNvPr id="9" name="CuadroTexto 8">
            <a:extLst>
              <a:ext uri="{FF2B5EF4-FFF2-40B4-BE49-F238E27FC236}">
                <a16:creationId xmlns:a16="http://schemas.microsoft.com/office/drawing/2014/main" id="{65E1C416-8840-45FF-B7EE-1CD4A5E8AD33}"/>
              </a:ext>
            </a:extLst>
          </p:cNvPr>
          <p:cNvSpPr txBox="1"/>
          <p:nvPr/>
        </p:nvSpPr>
        <p:spPr>
          <a:xfrm>
            <a:off x="1307495" y="647729"/>
            <a:ext cx="9577010" cy="400110"/>
          </a:xfrm>
          <a:prstGeom prst="rect">
            <a:avLst/>
          </a:prstGeom>
          <a:noFill/>
        </p:spPr>
        <p:txBody>
          <a:bodyPr wrap="square">
            <a:spAutoFit/>
          </a:bodyPr>
          <a:lstStyle/>
          <a:p>
            <a:pPr algn="ctr"/>
            <a:r>
              <a:rPr lang="es-CO" sz="2000" b="1" dirty="0">
                <a:latin typeface="Grotesque" panose="020B0504020202020204" pitchFamily="34" charset="0"/>
              </a:rPr>
              <a:t>Métricas de mejor modelo reforzado</a:t>
            </a:r>
          </a:p>
        </p:txBody>
      </p:sp>
      <p:pic>
        <p:nvPicPr>
          <p:cNvPr id="3" name="Imagen 2">
            <a:extLst>
              <a:ext uri="{FF2B5EF4-FFF2-40B4-BE49-F238E27FC236}">
                <a16:creationId xmlns:a16="http://schemas.microsoft.com/office/drawing/2014/main" id="{E1952D32-17E7-4125-96AD-996F97ABB69A}"/>
              </a:ext>
            </a:extLst>
          </p:cNvPr>
          <p:cNvPicPr>
            <a:picLocks noChangeAspect="1"/>
          </p:cNvPicPr>
          <p:nvPr/>
        </p:nvPicPr>
        <p:blipFill>
          <a:blip r:embed="rId5"/>
          <a:stretch>
            <a:fillRect/>
          </a:stretch>
        </p:blipFill>
        <p:spPr>
          <a:xfrm>
            <a:off x="9731035" y="2631084"/>
            <a:ext cx="1383911" cy="1595832"/>
          </a:xfrm>
          <a:prstGeom prst="rect">
            <a:avLst/>
          </a:prstGeom>
        </p:spPr>
      </p:pic>
      <p:sp>
        <p:nvSpPr>
          <p:cNvPr id="10" name="Rectangle 1">
            <a:extLst>
              <a:ext uri="{FF2B5EF4-FFF2-40B4-BE49-F238E27FC236}">
                <a16:creationId xmlns:a16="http://schemas.microsoft.com/office/drawing/2014/main" id="{1A64E1F3-DF1A-4A3B-9B0D-1A92CD2640F8}"/>
              </a:ext>
            </a:extLst>
          </p:cNvPr>
          <p:cNvSpPr>
            <a:spLocks noChangeArrowheads="1"/>
          </p:cNvSpPr>
          <p:nvPr/>
        </p:nvSpPr>
        <p:spPr bwMode="auto">
          <a:xfrm>
            <a:off x="8888376" y="5042269"/>
            <a:ext cx="1241946" cy="4770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000" b="0" i="0" u="none" strike="noStrike" cap="none" normalizeH="0" baseline="0" dirty="0">
                <a:ln>
                  <a:noFill/>
                </a:ln>
                <a:solidFill>
                  <a:srgbClr val="000000"/>
                </a:solidFill>
                <a:effectLst/>
                <a:latin typeface="Courier New" panose="02070309020205020404" pitchFamily="49" charset="0"/>
              </a:rPr>
              <a:t>No </a:t>
            </a:r>
            <a:r>
              <a:rPr kumimoji="0" lang="es-CO" altLang="es-CO" sz="1000" b="0" i="0" u="none" strike="noStrike" cap="none" normalizeH="0" baseline="0" dirty="0" err="1">
                <a:ln>
                  <a:noFill/>
                </a:ln>
                <a:solidFill>
                  <a:srgbClr val="000000"/>
                </a:solidFill>
                <a:effectLst/>
                <a:latin typeface="Courier New" panose="02070309020205020404" pitchFamily="49" charset="0"/>
              </a:rPr>
              <a:t>Skill</a:t>
            </a:r>
            <a:r>
              <a:rPr kumimoji="0" lang="es-CO" altLang="es-CO" sz="1000" b="0" i="0" u="none" strike="noStrike" cap="none" normalizeH="0" baseline="0" dirty="0">
                <a:ln>
                  <a:noFill/>
                </a:ln>
                <a:solidFill>
                  <a:srgbClr val="000000"/>
                </a:solidFill>
                <a:effectLst/>
                <a:latin typeface="Courier New" panose="02070309020205020404" pitchFamily="49" charset="0"/>
              </a:rPr>
              <a:t>: ROC AUC=0.500 </a:t>
            </a:r>
            <a:r>
              <a:rPr kumimoji="0" lang="es-CO" altLang="es-CO" sz="1000" b="0" i="0" u="none" strike="noStrike" cap="none" normalizeH="0" baseline="0" dirty="0" err="1">
                <a:ln>
                  <a:noFill/>
                </a:ln>
                <a:solidFill>
                  <a:srgbClr val="000000"/>
                </a:solidFill>
                <a:effectLst/>
                <a:latin typeface="Courier New" panose="02070309020205020404" pitchFamily="49" charset="0"/>
              </a:rPr>
              <a:t>Treeb</a:t>
            </a:r>
            <a:r>
              <a:rPr kumimoji="0" lang="es-CO" altLang="es-CO" sz="1000" b="0" i="0" u="none" strike="noStrike" cap="none" normalizeH="0" baseline="0" dirty="0">
                <a:ln>
                  <a:noFill/>
                </a:ln>
                <a:solidFill>
                  <a:srgbClr val="000000"/>
                </a:solidFill>
                <a:effectLst/>
                <a:latin typeface="Courier New" panose="02070309020205020404" pitchFamily="49" charset="0"/>
              </a:rPr>
              <a:t>: ROC AUC=0.97</a:t>
            </a:r>
            <a:r>
              <a:rPr kumimoji="0" lang="es-CO" altLang="es-CO" sz="1100" b="0" i="0" u="none" strike="noStrike" cap="none" normalizeH="0" baseline="0" dirty="0">
                <a:ln>
                  <a:noFill/>
                </a:ln>
                <a:solidFill>
                  <a:schemeClr val="tx1"/>
                </a:solidFill>
                <a:effectLst/>
              </a:rPr>
              <a:t> </a:t>
            </a: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08485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3CE64C9C-5768-447E-946B-E2D0A2B235D5}"/>
              </a:ext>
            </a:extLst>
          </p:cNvPr>
          <p:cNvSpPr>
            <a:spLocks noGrp="1"/>
          </p:cNvSpPr>
          <p:nvPr>
            <p:ph type="sldNum" sz="quarter" idx="12"/>
          </p:nvPr>
        </p:nvSpPr>
        <p:spPr/>
        <p:txBody>
          <a:bodyPr/>
          <a:lstStyle/>
          <a:p>
            <a:fld id="{686F1EC4-E6AC-4C4E-87EF-1D1F5F80E684}" type="slidenum">
              <a:rPr lang="es-CO" smtClean="0"/>
              <a:t>38</a:t>
            </a:fld>
            <a:endParaRPr lang="es-CO"/>
          </a:p>
        </p:txBody>
      </p:sp>
    </p:spTree>
    <p:extLst>
      <p:ext uri="{BB962C8B-B14F-4D97-AF65-F5344CB8AC3E}">
        <p14:creationId xmlns:p14="http://schemas.microsoft.com/office/powerpoint/2010/main" val="3798610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E187E384-A79D-496F-9139-046380518ED3}"/>
              </a:ext>
            </a:extLst>
          </p:cNvPr>
          <p:cNvSpPr>
            <a:spLocks noGrp="1"/>
          </p:cNvSpPr>
          <p:nvPr>
            <p:ph type="sldNum" sz="quarter" idx="12"/>
          </p:nvPr>
        </p:nvSpPr>
        <p:spPr/>
        <p:txBody>
          <a:bodyPr/>
          <a:lstStyle/>
          <a:p>
            <a:fld id="{686F1EC4-E6AC-4C4E-87EF-1D1F5F80E684}" type="slidenum">
              <a:rPr lang="es-CO" smtClean="0"/>
              <a:t>39</a:t>
            </a:fld>
            <a:endParaRPr lang="es-CO"/>
          </a:p>
        </p:txBody>
      </p:sp>
      <p:pic>
        <p:nvPicPr>
          <p:cNvPr id="5" name="Picture 2">
            <a:extLst>
              <a:ext uri="{FF2B5EF4-FFF2-40B4-BE49-F238E27FC236}">
                <a16:creationId xmlns:a16="http://schemas.microsoft.com/office/drawing/2014/main" id="{CDE1F6DC-5775-4908-86AC-34CDF90039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31" t="6713" r="18842" b="73741"/>
          <a:stretch/>
        </p:blipFill>
        <p:spPr bwMode="auto">
          <a:xfrm>
            <a:off x="1203158" y="1586413"/>
            <a:ext cx="5467908" cy="33224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CuadroTexto 7">
            <a:extLst>
              <a:ext uri="{FF2B5EF4-FFF2-40B4-BE49-F238E27FC236}">
                <a16:creationId xmlns:a16="http://schemas.microsoft.com/office/drawing/2014/main" id="{79735D93-DBE8-46A2-BECA-1DE01F4EDDA8}"/>
              </a:ext>
            </a:extLst>
          </p:cNvPr>
          <p:cNvSpPr txBox="1"/>
          <p:nvPr/>
        </p:nvSpPr>
        <p:spPr>
          <a:xfrm>
            <a:off x="7110523" y="2137443"/>
            <a:ext cx="4723514" cy="2031325"/>
          </a:xfrm>
          <a:prstGeom prst="rect">
            <a:avLst/>
          </a:prstGeom>
          <a:noFill/>
        </p:spPr>
        <p:txBody>
          <a:bodyPr wrap="square">
            <a:spAutoFit/>
          </a:bodyPr>
          <a:lstStyle/>
          <a:p>
            <a:r>
              <a:rPr lang="es-CO" b="0" i="0" dirty="0">
                <a:effectLst/>
                <a:latin typeface="Arial" panose="020B0604020202020204" pitchFamily="34" charset="0"/>
                <a:cs typeface="Arial" panose="020B0604020202020204" pitchFamily="34" charset="0"/>
              </a:rPr>
              <a:t>Existe una probabilidad alta de que los proceso benignos cuando terminan sus tareas dejan de usar la CPU del equipo, mientras que las </a:t>
            </a:r>
            <a:r>
              <a:rPr lang="es-CO" b="0" i="0" u="none" strike="noStrike" dirty="0">
                <a:effectLst/>
                <a:latin typeface="Arial" panose="020B0604020202020204" pitchFamily="34" charset="0"/>
                <a:cs typeface="Arial" panose="020B0604020202020204" pitchFamily="34" charset="0"/>
              </a:rPr>
              <a:t>CPU'S</a:t>
            </a:r>
            <a:r>
              <a:rPr lang="es-CO" b="0" i="0" dirty="0">
                <a:effectLst/>
                <a:latin typeface="Arial" panose="020B0604020202020204" pitchFamily="34" charset="0"/>
                <a:cs typeface="Arial" panose="020B0604020202020204" pitchFamily="34" charset="0"/>
              </a:rPr>
              <a:t> afectadas por los mineros no suelen estar inactivas durante tanto tiempo, ya que la probabilidad es mínima</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0685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23725CA-578B-43FE-BF76-B9EA8788A1BF}"/>
              </a:ext>
            </a:extLst>
          </p:cNvPr>
          <p:cNvSpPr>
            <a:spLocks noGrp="1"/>
          </p:cNvSpPr>
          <p:nvPr>
            <p:ph type="sldNum" sz="quarter" idx="12"/>
          </p:nvPr>
        </p:nvSpPr>
        <p:spPr/>
        <p:txBody>
          <a:bodyPr/>
          <a:lstStyle/>
          <a:p>
            <a:fld id="{686F1EC4-E6AC-4C4E-87EF-1D1F5F80E684}" type="slidenum">
              <a:rPr lang="es-CO" smtClean="0"/>
              <a:t>4</a:t>
            </a:fld>
            <a:endParaRPr lang="es-CO"/>
          </a:p>
        </p:txBody>
      </p:sp>
      <p:pic>
        <p:nvPicPr>
          <p:cNvPr id="4" name="Imagen 3">
            <a:extLst>
              <a:ext uri="{FF2B5EF4-FFF2-40B4-BE49-F238E27FC236}">
                <a16:creationId xmlns:a16="http://schemas.microsoft.com/office/drawing/2014/main" id="{F035DB44-6E8B-40C4-8AC7-29D61F231917}"/>
              </a:ext>
            </a:extLst>
          </p:cNvPr>
          <p:cNvPicPr>
            <a:picLocks noChangeAspect="1"/>
          </p:cNvPicPr>
          <p:nvPr/>
        </p:nvPicPr>
        <p:blipFill>
          <a:blip r:embed="rId3"/>
          <a:stretch>
            <a:fillRect/>
          </a:stretch>
        </p:blipFill>
        <p:spPr>
          <a:xfrm>
            <a:off x="6679181" y="171685"/>
            <a:ext cx="2615121" cy="1984257"/>
          </a:xfrm>
          <a:prstGeom prst="rect">
            <a:avLst/>
          </a:prstGeom>
        </p:spPr>
      </p:pic>
      <p:sp>
        <p:nvSpPr>
          <p:cNvPr id="6" name="CuadroTexto 5">
            <a:extLst>
              <a:ext uri="{FF2B5EF4-FFF2-40B4-BE49-F238E27FC236}">
                <a16:creationId xmlns:a16="http://schemas.microsoft.com/office/drawing/2014/main" id="{01A104FC-272A-4873-987E-E77641F7C9AB}"/>
              </a:ext>
            </a:extLst>
          </p:cNvPr>
          <p:cNvSpPr txBox="1"/>
          <p:nvPr/>
        </p:nvSpPr>
        <p:spPr>
          <a:xfrm>
            <a:off x="9324727" y="471315"/>
            <a:ext cx="2378570" cy="1384995"/>
          </a:xfrm>
          <a:prstGeom prst="rect">
            <a:avLst/>
          </a:prstGeom>
          <a:noFill/>
        </p:spPr>
        <p:txBody>
          <a:bodyPr wrap="square">
            <a:spAutoFit/>
          </a:bodyPr>
          <a:lstStyle/>
          <a:p>
            <a:r>
              <a:rPr lang="es-CO" sz="1050" dirty="0">
                <a:solidFill>
                  <a:srgbClr val="FFFF00"/>
                </a:solidFill>
                <a:latin typeface="Grotesque" panose="020B0504020202020204" pitchFamily="34" charset="0"/>
              </a:rPr>
              <a:t>https://www.bbc.com/news/business-54261382#:~:text=It's%20really%20a%20digital%20version,using%20DCEP%2C%22%20he%20says.&amp;text=%22If%20they%20have%20a%20connection,DCEP%20become%20an%</a:t>
            </a:r>
            <a:r>
              <a:rPr lang="es-CO" sz="1000" dirty="0">
                <a:solidFill>
                  <a:srgbClr val="FFFF00"/>
                </a:solidFill>
                <a:latin typeface="Grotesque" panose="020B0504020202020204" pitchFamily="34" charset="0"/>
              </a:rPr>
              <a:t>20international</a:t>
            </a:r>
            <a:r>
              <a:rPr lang="es-CO" sz="1050" dirty="0">
                <a:solidFill>
                  <a:srgbClr val="FFFF00"/>
                </a:solidFill>
                <a:latin typeface="Grotesque" panose="020B0504020202020204" pitchFamily="34" charset="0"/>
              </a:rPr>
              <a:t>%20currency.%22</a:t>
            </a:r>
          </a:p>
        </p:txBody>
      </p:sp>
      <p:pic>
        <p:nvPicPr>
          <p:cNvPr id="7" name="Imagen 6">
            <a:extLst>
              <a:ext uri="{FF2B5EF4-FFF2-40B4-BE49-F238E27FC236}">
                <a16:creationId xmlns:a16="http://schemas.microsoft.com/office/drawing/2014/main" id="{006519F4-B602-486E-A0CC-829C17DA633C}"/>
              </a:ext>
            </a:extLst>
          </p:cNvPr>
          <p:cNvPicPr>
            <a:picLocks noChangeAspect="1"/>
          </p:cNvPicPr>
          <p:nvPr/>
        </p:nvPicPr>
        <p:blipFill>
          <a:blip r:embed="rId4"/>
          <a:stretch>
            <a:fillRect/>
          </a:stretch>
        </p:blipFill>
        <p:spPr>
          <a:xfrm>
            <a:off x="562528" y="3653281"/>
            <a:ext cx="6323329" cy="1053888"/>
          </a:xfrm>
          <a:prstGeom prst="rect">
            <a:avLst/>
          </a:prstGeom>
        </p:spPr>
      </p:pic>
      <p:sp>
        <p:nvSpPr>
          <p:cNvPr id="9" name="CuadroTexto 8">
            <a:extLst>
              <a:ext uri="{FF2B5EF4-FFF2-40B4-BE49-F238E27FC236}">
                <a16:creationId xmlns:a16="http://schemas.microsoft.com/office/drawing/2014/main" id="{99D6479B-FF5B-4328-93D7-F11F937536C3}"/>
              </a:ext>
            </a:extLst>
          </p:cNvPr>
          <p:cNvSpPr txBox="1"/>
          <p:nvPr/>
        </p:nvSpPr>
        <p:spPr>
          <a:xfrm>
            <a:off x="562528" y="4959128"/>
            <a:ext cx="4812221" cy="400110"/>
          </a:xfrm>
          <a:prstGeom prst="rect">
            <a:avLst/>
          </a:prstGeom>
          <a:noFill/>
        </p:spPr>
        <p:txBody>
          <a:bodyPr wrap="square">
            <a:spAutoFit/>
          </a:bodyPr>
          <a:lstStyle/>
          <a:p>
            <a:r>
              <a:rPr lang="es-CO" sz="1000" b="1" dirty="0">
                <a:solidFill>
                  <a:srgbClr val="FFFF00"/>
                </a:solidFill>
                <a:latin typeface="Grotesque" panose="020B0504020202020204" pitchFamily="34" charset="0"/>
              </a:rPr>
              <a:t>https://www.iproup.com/economia-digital/19524-paypal-y-venmo-permitirian-la-compra-de-criptomonedas-en-breve</a:t>
            </a:r>
          </a:p>
        </p:txBody>
      </p:sp>
      <p:pic>
        <p:nvPicPr>
          <p:cNvPr id="11" name="Imagen 10">
            <a:extLst>
              <a:ext uri="{FF2B5EF4-FFF2-40B4-BE49-F238E27FC236}">
                <a16:creationId xmlns:a16="http://schemas.microsoft.com/office/drawing/2014/main" id="{2DD046DA-6B7B-4934-B195-D2FBC0CB283E}"/>
              </a:ext>
            </a:extLst>
          </p:cNvPr>
          <p:cNvPicPr>
            <a:picLocks noChangeAspect="1"/>
          </p:cNvPicPr>
          <p:nvPr/>
        </p:nvPicPr>
        <p:blipFill>
          <a:blip r:embed="rId5"/>
          <a:stretch>
            <a:fillRect/>
          </a:stretch>
        </p:blipFill>
        <p:spPr>
          <a:xfrm>
            <a:off x="562528" y="1192273"/>
            <a:ext cx="5838825" cy="1495425"/>
          </a:xfrm>
          <a:prstGeom prst="rect">
            <a:avLst/>
          </a:prstGeom>
        </p:spPr>
      </p:pic>
      <p:sp>
        <p:nvSpPr>
          <p:cNvPr id="12" name="CuadroTexto 11">
            <a:extLst>
              <a:ext uri="{FF2B5EF4-FFF2-40B4-BE49-F238E27FC236}">
                <a16:creationId xmlns:a16="http://schemas.microsoft.com/office/drawing/2014/main" id="{482138B2-F3F3-4C87-9E88-19C3232B9ED1}"/>
              </a:ext>
            </a:extLst>
          </p:cNvPr>
          <p:cNvSpPr txBox="1"/>
          <p:nvPr/>
        </p:nvSpPr>
        <p:spPr>
          <a:xfrm>
            <a:off x="445579" y="2939657"/>
            <a:ext cx="6096000" cy="461665"/>
          </a:xfrm>
          <a:prstGeom prst="rect">
            <a:avLst/>
          </a:prstGeom>
          <a:noFill/>
        </p:spPr>
        <p:txBody>
          <a:bodyPr wrap="square">
            <a:spAutoFit/>
          </a:bodyPr>
          <a:lstStyle/>
          <a:p>
            <a:r>
              <a:rPr lang="es-CO" sz="1200" dirty="0">
                <a:solidFill>
                  <a:srgbClr val="FFFF00"/>
                </a:solidFill>
                <a:latin typeface="Grotesque" panose="020B0504020202020204" pitchFamily="34" charset="0"/>
              </a:rPr>
              <a:t>https://www.elespanol.com/reportajes/20201109/mario-halley-historico-blanqueaba-millones-mansion-marbella/534697691_0.html</a:t>
            </a:r>
          </a:p>
        </p:txBody>
      </p:sp>
      <p:pic>
        <p:nvPicPr>
          <p:cNvPr id="13" name="Imagen 12">
            <a:extLst>
              <a:ext uri="{FF2B5EF4-FFF2-40B4-BE49-F238E27FC236}">
                <a16:creationId xmlns:a16="http://schemas.microsoft.com/office/drawing/2014/main" id="{9470616B-685B-4AD0-859E-55C535B2A459}"/>
              </a:ext>
            </a:extLst>
          </p:cNvPr>
          <p:cNvPicPr>
            <a:picLocks noChangeAspect="1"/>
          </p:cNvPicPr>
          <p:nvPr/>
        </p:nvPicPr>
        <p:blipFill>
          <a:blip r:embed="rId6"/>
          <a:stretch>
            <a:fillRect/>
          </a:stretch>
        </p:blipFill>
        <p:spPr>
          <a:xfrm>
            <a:off x="7501439" y="2493582"/>
            <a:ext cx="2823725" cy="3572255"/>
          </a:xfrm>
          <a:prstGeom prst="rect">
            <a:avLst/>
          </a:prstGeom>
        </p:spPr>
      </p:pic>
      <p:sp>
        <p:nvSpPr>
          <p:cNvPr id="14" name="CuadroTexto 13">
            <a:extLst>
              <a:ext uri="{FF2B5EF4-FFF2-40B4-BE49-F238E27FC236}">
                <a16:creationId xmlns:a16="http://schemas.microsoft.com/office/drawing/2014/main" id="{F295C26A-6DD8-4754-84CD-EC1B5BCBCB4F}"/>
              </a:ext>
            </a:extLst>
          </p:cNvPr>
          <p:cNvSpPr txBox="1"/>
          <p:nvPr/>
        </p:nvSpPr>
        <p:spPr>
          <a:xfrm>
            <a:off x="6993061" y="6065837"/>
            <a:ext cx="3840480" cy="461665"/>
          </a:xfrm>
          <a:prstGeom prst="rect">
            <a:avLst/>
          </a:prstGeom>
          <a:noFill/>
        </p:spPr>
        <p:txBody>
          <a:bodyPr wrap="square">
            <a:spAutoFit/>
          </a:bodyPr>
          <a:lstStyle/>
          <a:p>
            <a:r>
              <a:rPr lang="es-CO" sz="1200" dirty="0">
                <a:solidFill>
                  <a:srgbClr val="FFFF00"/>
                </a:solidFill>
                <a:latin typeface="Grotesque" panose="020B0504020202020204" pitchFamily="34" charset="0"/>
              </a:rPr>
              <a:t>https://www.marca.com/en/football/international-football/2020/12/22/5fe211e922601d0e638b45d3.html</a:t>
            </a:r>
          </a:p>
        </p:txBody>
      </p:sp>
    </p:spTree>
    <p:extLst>
      <p:ext uri="{BB962C8B-B14F-4D97-AF65-F5344CB8AC3E}">
        <p14:creationId xmlns:p14="http://schemas.microsoft.com/office/powerpoint/2010/main" val="7661554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1AAD3AB-F9EA-4A84-B114-A3C1DC55B24C}"/>
              </a:ext>
            </a:extLst>
          </p:cNvPr>
          <p:cNvSpPr>
            <a:spLocks noGrp="1"/>
          </p:cNvSpPr>
          <p:nvPr>
            <p:ph type="sldNum" sz="quarter" idx="12"/>
          </p:nvPr>
        </p:nvSpPr>
        <p:spPr/>
        <p:txBody>
          <a:bodyPr/>
          <a:lstStyle/>
          <a:p>
            <a:fld id="{686F1EC4-E6AC-4C4E-87EF-1D1F5F80E684}" type="slidenum">
              <a:rPr lang="es-CO" smtClean="0"/>
              <a:t>40</a:t>
            </a:fld>
            <a:endParaRPr lang="es-CO"/>
          </a:p>
        </p:txBody>
      </p:sp>
      <p:pic>
        <p:nvPicPr>
          <p:cNvPr id="3" name="Picture 2">
            <a:extLst>
              <a:ext uri="{FF2B5EF4-FFF2-40B4-BE49-F238E27FC236}">
                <a16:creationId xmlns:a16="http://schemas.microsoft.com/office/drawing/2014/main" id="{2161BD65-D2D8-4B61-8218-0286A421C8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88" t="43923" r="19086" b="36660"/>
          <a:stretch/>
        </p:blipFill>
        <p:spPr bwMode="auto">
          <a:xfrm>
            <a:off x="1431434" y="2147777"/>
            <a:ext cx="4664566" cy="28069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CuadroTexto 4">
            <a:extLst>
              <a:ext uri="{FF2B5EF4-FFF2-40B4-BE49-F238E27FC236}">
                <a16:creationId xmlns:a16="http://schemas.microsoft.com/office/drawing/2014/main" id="{3DE5C92B-D8B4-4042-9A20-6D4F7D8EB141}"/>
              </a:ext>
            </a:extLst>
          </p:cNvPr>
          <p:cNvSpPr txBox="1"/>
          <p:nvPr/>
        </p:nvSpPr>
        <p:spPr>
          <a:xfrm>
            <a:off x="6603233" y="2951109"/>
            <a:ext cx="4461946" cy="1200329"/>
          </a:xfrm>
          <a:prstGeom prst="rect">
            <a:avLst/>
          </a:prstGeom>
          <a:noFill/>
        </p:spPr>
        <p:txBody>
          <a:bodyPr wrap="square">
            <a:spAutoFit/>
          </a:bodyPr>
          <a:lstStyle/>
          <a:p>
            <a:r>
              <a:rPr lang="es-CO" b="0" i="0" dirty="0">
                <a:effectLst/>
                <a:latin typeface="Arial" panose="020B0604020202020204" pitchFamily="34" charset="0"/>
                <a:cs typeface="Arial" panose="020B0604020202020204" pitchFamily="34" charset="0"/>
              </a:rPr>
              <a:t>Hay una probabilidad mayor, pero poco prolongada de que un minero esté usando la </a:t>
            </a:r>
            <a:r>
              <a:rPr lang="es-CO" b="0" i="0" u="none" strike="noStrike" dirty="0">
                <a:effectLst/>
                <a:latin typeface="Arial" panose="020B0604020202020204" pitchFamily="34" charset="0"/>
                <a:cs typeface="Arial" panose="020B0604020202020204" pitchFamily="34" charset="0"/>
              </a:rPr>
              <a:t>CPU</a:t>
            </a:r>
            <a:r>
              <a:rPr lang="es-CO" b="0" i="0" dirty="0">
                <a:effectLst/>
                <a:latin typeface="Arial" panose="020B0604020202020204" pitchFamily="34" charset="0"/>
                <a:cs typeface="Arial" panose="020B0604020202020204" pitchFamily="34" charset="0"/>
              </a:rPr>
              <a:t> que un proceso benigno cuando se tomaron estos registros. </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4074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5121DBA-BFBD-4A0F-A0E2-29492EC508B6}"/>
              </a:ext>
            </a:extLst>
          </p:cNvPr>
          <p:cNvSpPr>
            <a:spLocks noGrp="1"/>
          </p:cNvSpPr>
          <p:nvPr>
            <p:ph type="sldNum" sz="quarter" idx="12"/>
          </p:nvPr>
        </p:nvSpPr>
        <p:spPr/>
        <p:txBody>
          <a:bodyPr/>
          <a:lstStyle/>
          <a:p>
            <a:fld id="{686F1EC4-E6AC-4C4E-87EF-1D1F5F80E684}" type="slidenum">
              <a:rPr lang="es-CO" smtClean="0"/>
              <a:t>41</a:t>
            </a:fld>
            <a:endParaRPr lang="es-CO"/>
          </a:p>
        </p:txBody>
      </p:sp>
      <p:pic>
        <p:nvPicPr>
          <p:cNvPr id="3" name="Picture 2">
            <a:extLst>
              <a:ext uri="{FF2B5EF4-FFF2-40B4-BE49-F238E27FC236}">
                <a16:creationId xmlns:a16="http://schemas.microsoft.com/office/drawing/2014/main" id="{154DA474-32DC-4B37-A5AD-0353AC9294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04" t="61968" r="20049" b="18330"/>
          <a:stretch/>
        </p:blipFill>
        <p:spPr bwMode="auto">
          <a:xfrm>
            <a:off x="912140" y="2264733"/>
            <a:ext cx="4545906" cy="29133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CuadroTexto 4">
            <a:extLst>
              <a:ext uri="{FF2B5EF4-FFF2-40B4-BE49-F238E27FC236}">
                <a16:creationId xmlns:a16="http://schemas.microsoft.com/office/drawing/2014/main" id="{D5F3A23A-7E31-4CF1-A8D0-8EA2989C905D}"/>
              </a:ext>
            </a:extLst>
          </p:cNvPr>
          <p:cNvSpPr txBox="1"/>
          <p:nvPr/>
        </p:nvSpPr>
        <p:spPr>
          <a:xfrm>
            <a:off x="5983472" y="2967335"/>
            <a:ext cx="4425802" cy="1703030"/>
          </a:xfrm>
          <a:prstGeom prst="rect">
            <a:avLst/>
          </a:prstGeom>
          <a:noFill/>
        </p:spPr>
        <p:txBody>
          <a:bodyPr wrap="square">
            <a:spAutoFit/>
          </a:bodyPr>
          <a:lstStyle/>
          <a:p>
            <a:pPr>
              <a:lnSpc>
                <a:spcPct val="150000"/>
              </a:lnSpc>
            </a:pPr>
            <a:r>
              <a:rPr lang="es-CO" b="0" i="0" dirty="0">
                <a:effectLst/>
                <a:latin typeface="Arial" panose="020B0604020202020204" pitchFamily="34" charset="0"/>
                <a:cs typeface="Arial" panose="020B0604020202020204" pitchFamily="34" charset="0"/>
              </a:rPr>
              <a:t>Los mineros tienen picos de probabilidades altos en comparación de los registros norma-les en el uso total de la CPU</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1944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9A7C450-15A2-4C14-99D0-75244244AB1F}"/>
              </a:ext>
            </a:extLst>
          </p:cNvPr>
          <p:cNvSpPr>
            <a:spLocks noGrp="1"/>
          </p:cNvSpPr>
          <p:nvPr>
            <p:ph type="sldNum" sz="quarter" idx="12"/>
          </p:nvPr>
        </p:nvSpPr>
        <p:spPr/>
        <p:txBody>
          <a:bodyPr/>
          <a:lstStyle/>
          <a:p>
            <a:fld id="{686F1EC4-E6AC-4C4E-87EF-1D1F5F80E684}" type="slidenum">
              <a:rPr lang="es-CO" smtClean="0"/>
              <a:t>42</a:t>
            </a:fld>
            <a:endParaRPr lang="es-CO"/>
          </a:p>
        </p:txBody>
      </p:sp>
      <p:pic>
        <p:nvPicPr>
          <p:cNvPr id="3" name="Picture 2">
            <a:extLst>
              <a:ext uri="{FF2B5EF4-FFF2-40B4-BE49-F238E27FC236}">
                <a16:creationId xmlns:a16="http://schemas.microsoft.com/office/drawing/2014/main" id="{4BC78E64-875B-4FF8-85B7-157448C873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27" t="80909" r="19087" b="-1"/>
          <a:stretch/>
        </p:blipFill>
        <p:spPr bwMode="auto">
          <a:xfrm>
            <a:off x="1077673" y="2445487"/>
            <a:ext cx="4281136" cy="25943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CuadroTexto 4">
            <a:extLst>
              <a:ext uri="{FF2B5EF4-FFF2-40B4-BE49-F238E27FC236}">
                <a16:creationId xmlns:a16="http://schemas.microsoft.com/office/drawing/2014/main" id="{CA1B7D7F-BD00-4170-8FCC-EC87BAB804B8}"/>
              </a:ext>
            </a:extLst>
          </p:cNvPr>
          <p:cNvSpPr txBox="1"/>
          <p:nvPr/>
        </p:nvSpPr>
        <p:spPr>
          <a:xfrm>
            <a:off x="5994103" y="3096328"/>
            <a:ext cx="4117460" cy="1285480"/>
          </a:xfrm>
          <a:prstGeom prst="rect">
            <a:avLst/>
          </a:prstGeom>
          <a:noFill/>
        </p:spPr>
        <p:txBody>
          <a:bodyPr wrap="square">
            <a:spAutoFit/>
          </a:bodyPr>
          <a:lstStyle/>
          <a:p>
            <a:pPr>
              <a:lnSpc>
                <a:spcPct val="150000"/>
              </a:lnSpc>
            </a:pPr>
            <a:r>
              <a:rPr lang="es-CO" b="0" i="0" dirty="0">
                <a:effectLst/>
                <a:latin typeface="Arial" panose="020B0604020202020204" pitchFamily="34" charset="0"/>
                <a:cs typeface="Arial" panose="020B0604020202020204" pitchFamily="34" charset="0"/>
              </a:rPr>
              <a:t>Los mineros tienen probabilidades pequeñas y prolongadas en el tiempo en la lectura de bytes.</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7770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8100174-9937-4468-9876-B9AB2A21E32F}"/>
              </a:ext>
            </a:extLst>
          </p:cNvPr>
          <p:cNvSpPr>
            <a:spLocks noGrp="1"/>
          </p:cNvSpPr>
          <p:nvPr>
            <p:ph type="sldNum" sz="quarter" idx="12"/>
          </p:nvPr>
        </p:nvSpPr>
        <p:spPr/>
        <p:txBody>
          <a:bodyPr/>
          <a:lstStyle/>
          <a:p>
            <a:fld id="{686F1EC4-E6AC-4C4E-87EF-1D1F5F80E684}" type="slidenum">
              <a:rPr lang="es-CO" smtClean="0"/>
              <a:t>43</a:t>
            </a:fld>
            <a:endParaRPr lang="es-CO"/>
          </a:p>
        </p:txBody>
      </p:sp>
      <p:sp>
        <p:nvSpPr>
          <p:cNvPr id="3" name="CuadroTexto 2">
            <a:extLst>
              <a:ext uri="{FF2B5EF4-FFF2-40B4-BE49-F238E27FC236}">
                <a16:creationId xmlns:a16="http://schemas.microsoft.com/office/drawing/2014/main" id="{185CE80B-7E9B-4DCB-AC31-D773A36361BF}"/>
              </a:ext>
            </a:extLst>
          </p:cNvPr>
          <p:cNvSpPr txBox="1"/>
          <p:nvPr/>
        </p:nvSpPr>
        <p:spPr>
          <a:xfrm>
            <a:off x="3097796" y="556559"/>
            <a:ext cx="5753746" cy="707886"/>
          </a:xfrm>
          <a:prstGeom prst="rect">
            <a:avLst/>
          </a:prstGeom>
          <a:noFill/>
        </p:spPr>
        <p:txBody>
          <a:bodyPr wrap="square" rtlCol="0">
            <a:spAutoFit/>
          </a:bodyPr>
          <a:lstStyle/>
          <a:p>
            <a:pPr algn="ctr"/>
            <a:r>
              <a:rPr lang="es-CO" sz="4000" b="1" dirty="0">
                <a:solidFill>
                  <a:srgbClr val="FFFF00"/>
                </a:solidFill>
                <a:latin typeface="Grotesque" panose="020B0504020202020204" pitchFamily="34" charset="0"/>
              </a:rPr>
              <a:t>Contribuciones</a:t>
            </a:r>
          </a:p>
        </p:txBody>
      </p:sp>
      <p:sp>
        <p:nvSpPr>
          <p:cNvPr id="6" name="CuadroTexto 5">
            <a:extLst>
              <a:ext uri="{FF2B5EF4-FFF2-40B4-BE49-F238E27FC236}">
                <a16:creationId xmlns:a16="http://schemas.microsoft.com/office/drawing/2014/main" id="{ADD02848-7A10-4FC1-8BBB-44931BD045A5}"/>
              </a:ext>
            </a:extLst>
          </p:cNvPr>
          <p:cNvSpPr txBox="1"/>
          <p:nvPr/>
        </p:nvSpPr>
        <p:spPr>
          <a:xfrm>
            <a:off x="1426028" y="1886313"/>
            <a:ext cx="9339943" cy="2862322"/>
          </a:xfrm>
          <a:prstGeom prst="rect">
            <a:avLst/>
          </a:prstGeom>
          <a:noFill/>
        </p:spPr>
        <p:txBody>
          <a:bodyPr wrap="square" rtlCol="0">
            <a:spAutoFit/>
          </a:bodyPr>
          <a:lstStyle/>
          <a:p>
            <a:pPr marL="457200" indent="-457200">
              <a:buFont typeface="Arial" panose="020B0604020202020204" pitchFamily="34" charset="0"/>
              <a:buChar char="•"/>
            </a:pPr>
            <a:r>
              <a:rPr lang="es-CO" sz="3000" dirty="0">
                <a:latin typeface="Grotesque" panose="020B0504020202020204" pitchFamily="34" charset="0"/>
              </a:rPr>
              <a:t>Modelo robusto para detectar actividad minera</a:t>
            </a:r>
          </a:p>
          <a:p>
            <a:endParaRPr lang="es-CO" sz="3000" dirty="0">
              <a:latin typeface="Grotesque" panose="020B0504020202020204" pitchFamily="34" charset="0"/>
            </a:endParaRPr>
          </a:p>
          <a:p>
            <a:pPr marL="457200" indent="-457200">
              <a:buFont typeface="Arial" panose="020B0604020202020204" pitchFamily="34" charset="0"/>
              <a:buChar char="•"/>
            </a:pPr>
            <a:r>
              <a:rPr lang="es-CO" sz="3000" dirty="0">
                <a:latin typeface="Grotesque" panose="020B0504020202020204" pitchFamily="34" charset="0"/>
              </a:rPr>
              <a:t>Una exploración previa de variables de hardware</a:t>
            </a:r>
          </a:p>
          <a:p>
            <a:endParaRPr lang="es-CO" sz="3000" dirty="0">
              <a:latin typeface="Grotesque" panose="020B0504020202020204" pitchFamily="34" charset="0"/>
            </a:endParaRPr>
          </a:p>
          <a:p>
            <a:pPr marL="457200" indent="-457200">
              <a:buFont typeface="Arial" panose="020B0604020202020204" pitchFamily="34" charset="0"/>
              <a:buChar char="•"/>
            </a:pPr>
            <a:r>
              <a:rPr lang="es-CO" sz="3000" dirty="0">
                <a:latin typeface="Grotesque" panose="020B0504020202020204" pitchFamily="34" charset="0"/>
              </a:rPr>
              <a:t>Conjunto de herramientas para gestionar capturas de tráfico de manera eficiente</a:t>
            </a:r>
          </a:p>
        </p:txBody>
      </p:sp>
    </p:spTree>
    <p:extLst>
      <p:ext uri="{BB962C8B-B14F-4D97-AF65-F5344CB8AC3E}">
        <p14:creationId xmlns:p14="http://schemas.microsoft.com/office/powerpoint/2010/main" val="20913234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92BF3F5-6521-4AD0-8BF5-46866E656D9B}"/>
              </a:ext>
            </a:extLst>
          </p:cNvPr>
          <p:cNvSpPr>
            <a:spLocks noGrp="1"/>
          </p:cNvSpPr>
          <p:nvPr>
            <p:ph type="sldNum" sz="quarter" idx="12"/>
          </p:nvPr>
        </p:nvSpPr>
        <p:spPr/>
        <p:txBody>
          <a:bodyPr/>
          <a:lstStyle/>
          <a:p>
            <a:fld id="{686F1EC4-E6AC-4C4E-87EF-1D1F5F80E684}" type="slidenum">
              <a:rPr lang="es-CO" smtClean="0"/>
              <a:t>44</a:t>
            </a:fld>
            <a:endParaRPr lang="es-CO"/>
          </a:p>
        </p:txBody>
      </p:sp>
      <p:sp>
        <p:nvSpPr>
          <p:cNvPr id="3" name="CuadroTexto 2">
            <a:extLst>
              <a:ext uri="{FF2B5EF4-FFF2-40B4-BE49-F238E27FC236}">
                <a16:creationId xmlns:a16="http://schemas.microsoft.com/office/drawing/2014/main" id="{41D01EAD-B782-48EE-A2C5-5CD607F4DE38}"/>
              </a:ext>
            </a:extLst>
          </p:cNvPr>
          <p:cNvSpPr txBox="1"/>
          <p:nvPr/>
        </p:nvSpPr>
        <p:spPr>
          <a:xfrm>
            <a:off x="3097796" y="556559"/>
            <a:ext cx="5753746" cy="707886"/>
          </a:xfrm>
          <a:prstGeom prst="rect">
            <a:avLst/>
          </a:prstGeom>
          <a:noFill/>
        </p:spPr>
        <p:txBody>
          <a:bodyPr wrap="square" rtlCol="0">
            <a:spAutoFit/>
          </a:bodyPr>
          <a:lstStyle/>
          <a:p>
            <a:pPr algn="ctr"/>
            <a:r>
              <a:rPr lang="es-CO" sz="4000" b="1" dirty="0">
                <a:solidFill>
                  <a:srgbClr val="FFFF00"/>
                </a:solidFill>
                <a:latin typeface="Grotesque" panose="020B0504020202020204" pitchFamily="34" charset="0"/>
              </a:rPr>
              <a:t>Entregables</a:t>
            </a:r>
          </a:p>
        </p:txBody>
      </p:sp>
      <p:sp>
        <p:nvSpPr>
          <p:cNvPr id="4" name="CuadroTexto 3">
            <a:extLst>
              <a:ext uri="{FF2B5EF4-FFF2-40B4-BE49-F238E27FC236}">
                <a16:creationId xmlns:a16="http://schemas.microsoft.com/office/drawing/2014/main" id="{95176908-84C1-45AB-8CA8-58E302FCF21F}"/>
              </a:ext>
            </a:extLst>
          </p:cNvPr>
          <p:cNvSpPr txBox="1"/>
          <p:nvPr/>
        </p:nvSpPr>
        <p:spPr>
          <a:xfrm>
            <a:off x="1304697" y="1736188"/>
            <a:ext cx="9339943" cy="3785652"/>
          </a:xfrm>
          <a:prstGeom prst="rect">
            <a:avLst/>
          </a:prstGeom>
          <a:noFill/>
        </p:spPr>
        <p:txBody>
          <a:bodyPr wrap="square" rtlCol="0">
            <a:spAutoFit/>
          </a:bodyPr>
          <a:lstStyle/>
          <a:p>
            <a:pPr marL="457200" indent="-457200">
              <a:buFont typeface="Arial" panose="020B0604020202020204" pitchFamily="34" charset="0"/>
              <a:buChar char="•"/>
            </a:pPr>
            <a:r>
              <a:rPr lang="es-CO" sz="3000" dirty="0">
                <a:latin typeface="Grotesque" panose="020B0504020202020204" pitchFamily="34" charset="0"/>
              </a:rPr>
              <a:t>Los conjuntos de datos en formato pcap</a:t>
            </a:r>
          </a:p>
          <a:p>
            <a:pPr marL="457200" indent="-457200">
              <a:buFont typeface="Arial" panose="020B0604020202020204" pitchFamily="34" charset="0"/>
              <a:buChar char="•"/>
            </a:pPr>
            <a:endParaRPr lang="es-CO" sz="3000" dirty="0">
              <a:latin typeface="Grotesque" panose="020B0504020202020204" pitchFamily="34" charset="0"/>
            </a:endParaRPr>
          </a:p>
          <a:p>
            <a:pPr marL="457200" indent="-457200">
              <a:buFont typeface="Arial" panose="020B0604020202020204" pitchFamily="34" charset="0"/>
              <a:buChar char="•"/>
            </a:pPr>
            <a:r>
              <a:rPr lang="es-CO" sz="3000" dirty="0">
                <a:latin typeface="Grotesque" panose="020B0504020202020204" pitchFamily="34" charset="0"/>
              </a:rPr>
              <a:t>Los conjuntos de datos de ventanas de tiempo          Los cuadernos (</a:t>
            </a:r>
            <a:r>
              <a:rPr lang="es-CO" sz="3000" dirty="0" err="1">
                <a:latin typeface="Grotesque" panose="020B0504020202020204" pitchFamily="34" charset="0"/>
              </a:rPr>
              <a:t>jupyter</a:t>
            </a:r>
            <a:r>
              <a:rPr lang="es-CO" sz="3000" dirty="0">
                <a:latin typeface="Grotesque" panose="020B0504020202020204" pitchFamily="34" charset="0"/>
              </a:rPr>
              <a:t> notebook) de código donde están implementados los modelos</a:t>
            </a:r>
          </a:p>
          <a:p>
            <a:pPr marL="457200" indent="-457200">
              <a:buFont typeface="Arial" panose="020B0604020202020204" pitchFamily="34" charset="0"/>
              <a:buChar char="•"/>
            </a:pPr>
            <a:endParaRPr lang="es-CO" sz="3000" dirty="0">
              <a:latin typeface="Grotesque" panose="020B0504020202020204" pitchFamily="34" charset="0"/>
            </a:endParaRPr>
          </a:p>
          <a:p>
            <a:pPr marL="457200" indent="-457200">
              <a:buFont typeface="Arial" panose="020B0604020202020204" pitchFamily="34" charset="0"/>
              <a:buChar char="•"/>
            </a:pPr>
            <a:r>
              <a:rPr lang="es-CO" sz="3000" dirty="0">
                <a:latin typeface="Grotesque" panose="020B0504020202020204" pitchFamily="34" charset="0"/>
              </a:rPr>
              <a:t>El conjunto de herramientas desarrolladas para la captura de datos normales</a:t>
            </a:r>
          </a:p>
        </p:txBody>
      </p:sp>
    </p:spTree>
    <p:extLst>
      <p:ext uri="{BB962C8B-B14F-4D97-AF65-F5344CB8AC3E}">
        <p14:creationId xmlns:p14="http://schemas.microsoft.com/office/powerpoint/2010/main" val="1186095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B138A2D-AE41-44C8-94C0-06D481755C36}"/>
              </a:ext>
            </a:extLst>
          </p:cNvPr>
          <p:cNvSpPr>
            <a:spLocks noGrp="1"/>
          </p:cNvSpPr>
          <p:nvPr>
            <p:ph type="sldNum" sz="quarter" idx="12"/>
          </p:nvPr>
        </p:nvSpPr>
        <p:spPr/>
        <p:txBody>
          <a:bodyPr/>
          <a:lstStyle/>
          <a:p>
            <a:fld id="{686F1EC4-E6AC-4C4E-87EF-1D1F5F80E684}" type="slidenum">
              <a:rPr lang="es-CO" smtClean="0"/>
              <a:t>45</a:t>
            </a:fld>
            <a:endParaRPr lang="es-CO"/>
          </a:p>
        </p:txBody>
      </p:sp>
      <p:sp>
        <p:nvSpPr>
          <p:cNvPr id="3" name="CuadroTexto 2">
            <a:extLst>
              <a:ext uri="{FF2B5EF4-FFF2-40B4-BE49-F238E27FC236}">
                <a16:creationId xmlns:a16="http://schemas.microsoft.com/office/drawing/2014/main" id="{F0DC4AC9-EDED-4161-99EE-9006E75A8CFD}"/>
              </a:ext>
            </a:extLst>
          </p:cNvPr>
          <p:cNvSpPr txBox="1"/>
          <p:nvPr/>
        </p:nvSpPr>
        <p:spPr>
          <a:xfrm>
            <a:off x="3097796" y="556559"/>
            <a:ext cx="5753746" cy="707886"/>
          </a:xfrm>
          <a:prstGeom prst="rect">
            <a:avLst/>
          </a:prstGeom>
          <a:noFill/>
        </p:spPr>
        <p:txBody>
          <a:bodyPr wrap="square" rtlCol="0">
            <a:spAutoFit/>
          </a:bodyPr>
          <a:lstStyle/>
          <a:p>
            <a:pPr algn="ctr"/>
            <a:r>
              <a:rPr lang="es-CO" sz="4000" b="1" dirty="0">
                <a:solidFill>
                  <a:srgbClr val="FFFF00"/>
                </a:solidFill>
                <a:latin typeface="Grotesque" panose="020B0504020202020204" pitchFamily="34" charset="0"/>
              </a:rPr>
              <a:t>Conclusiones</a:t>
            </a:r>
          </a:p>
        </p:txBody>
      </p:sp>
      <p:sp>
        <p:nvSpPr>
          <p:cNvPr id="7" name="CuadroTexto 6">
            <a:extLst>
              <a:ext uri="{FF2B5EF4-FFF2-40B4-BE49-F238E27FC236}">
                <a16:creationId xmlns:a16="http://schemas.microsoft.com/office/drawing/2014/main" id="{92365C77-4C1D-4632-A504-BAE222B88B1D}"/>
              </a:ext>
            </a:extLst>
          </p:cNvPr>
          <p:cNvSpPr txBox="1"/>
          <p:nvPr/>
        </p:nvSpPr>
        <p:spPr>
          <a:xfrm>
            <a:off x="978729" y="1492310"/>
            <a:ext cx="10234542" cy="5355312"/>
          </a:xfrm>
          <a:prstGeom prst="rect">
            <a:avLst/>
          </a:prstGeom>
          <a:noFill/>
        </p:spPr>
        <p:txBody>
          <a:bodyPr wrap="square">
            <a:spAutoFit/>
          </a:bodyPr>
          <a:lstStyle/>
          <a:p>
            <a:pPr marL="342900" indent="-342900">
              <a:buFont typeface="+mj-lt"/>
              <a:buAutoNum type="arabicPeriod"/>
            </a:pPr>
            <a:r>
              <a:rPr lang="es-CO" dirty="0">
                <a:latin typeface="Arial" panose="020B0604020202020204" pitchFamily="34" charset="0"/>
                <a:cs typeface="Arial" panose="020B0604020202020204" pitchFamily="34" charset="0"/>
              </a:rPr>
              <a:t>Un modelo de machine learning puede detectar con una alta exactitud de 99% un minero por medio de flujos de bytes entre el servidor y el nodo minero. </a:t>
            </a:r>
          </a:p>
          <a:p>
            <a:pPr marL="342900" indent="-342900">
              <a:buFont typeface="+mj-lt"/>
              <a:buAutoNum type="arabicPeriod"/>
            </a:pPr>
            <a:endParaRPr lang="es-CO" dirty="0">
              <a:latin typeface="Arial" panose="020B0604020202020204" pitchFamily="34" charset="0"/>
              <a:cs typeface="Arial" panose="020B0604020202020204" pitchFamily="34" charset="0"/>
            </a:endParaRPr>
          </a:p>
          <a:p>
            <a:pPr marL="342900" indent="-342900">
              <a:buFont typeface="+mj-lt"/>
              <a:buAutoNum type="arabicPeriod"/>
            </a:pPr>
            <a:r>
              <a:rPr lang="es-CO" dirty="0">
                <a:latin typeface="Arial" panose="020B0604020202020204" pitchFamily="34" charset="0"/>
                <a:cs typeface="Arial" panose="020B0604020202020204" pitchFamily="34" charset="0"/>
              </a:rPr>
              <a:t>Los datos recolectados en ambientes controlados no necesariamente hacen a un modelo robusto ante los datos de entornos reales, esto lo observamos en el experimento dos, el cual demostró que el mejor modelo del experimento uno falla ante los datos de minería no pura, ya que tiene una especificidad muy alta que indica que no predice a los mineros de manera adecuada.</a:t>
            </a:r>
          </a:p>
          <a:p>
            <a:pPr marL="342900" indent="-342900">
              <a:buFont typeface="+mj-lt"/>
              <a:buAutoNum type="arabicPeriod"/>
            </a:pPr>
            <a:endParaRPr lang="es-CO" dirty="0">
              <a:latin typeface="Arial" panose="020B0604020202020204" pitchFamily="34" charset="0"/>
              <a:cs typeface="Arial" panose="020B0604020202020204" pitchFamily="34" charset="0"/>
            </a:endParaRPr>
          </a:p>
          <a:p>
            <a:pPr marL="342900" indent="-342900">
              <a:buFont typeface="+mj-lt"/>
              <a:buAutoNum type="arabicPeriod"/>
            </a:pPr>
            <a:endParaRPr lang="es-CO" dirty="0">
              <a:latin typeface="Arial" panose="020B0604020202020204" pitchFamily="34" charset="0"/>
              <a:cs typeface="Arial" panose="020B0604020202020204" pitchFamily="34" charset="0"/>
            </a:endParaRPr>
          </a:p>
          <a:p>
            <a:pPr marL="342900" indent="-342900">
              <a:buFont typeface="+mj-lt"/>
              <a:buAutoNum type="arabicPeriod"/>
            </a:pPr>
            <a:r>
              <a:rPr lang="es-CO" sz="1800" dirty="0">
                <a:latin typeface="Arial" panose="020B0604020202020204" pitchFamily="34" charset="0"/>
                <a:cs typeface="Arial" panose="020B0604020202020204" pitchFamily="34" charset="0"/>
              </a:rPr>
              <a:t>Combinar las características de los conjuntos de datos de minería, incrementa la probabilidad de que el árbol de decisión detecte un minero sin importar su estatus (identificado o desconocido)</a:t>
            </a:r>
          </a:p>
          <a:p>
            <a:pPr marL="342900" indent="-342900">
              <a:buFont typeface="+mj-lt"/>
              <a:buAutoNum type="arabicPeriod"/>
            </a:pPr>
            <a:endParaRPr lang="es-CO" b="0" i="0" dirty="0">
              <a:effectLst/>
              <a:latin typeface="Arial" panose="020B0604020202020204" pitchFamily="34" charset="0"/>
              <a:cs typeface="Arial" panose="020B0604020202020204" pitchFamily="34" charset="0"/>
            </a:endParaRPr>
          </a:p>
          <a:p>
            <a:pPr marL="342900" indent="-342900">
              <a:buFont typeface="+mj-lt"/>
              <a:buAutoNum type="arabicPeriod"/>
            </a:pPr>
            <a:r>
              <a:rPr lang="es-CO" b="0" i="0" dirty="0">
                <a:effectLst/>
                <a:latin typeface="Tahoma" panose="020B0604030504040204" pitchFamily="34" charset="0"/>
              </a:rPr>
              <a:t>La trasmisión de información entre mineros y el servidor ocurre en las primeras instancias de tiempo en la comunicación, luego se reduce el intercambio de bytes a medida que transcurre el tiempo.</a:t>
            </a:r>
            <a:endParaRPr lang="es-CO" dirty="0">
              <a:latin typeface="Arial" panose="020B0604020202020204" pitchFamily="34" charset="0"/>
              <a:cs typeface="Arial" panose="020B0604020202020204" pitchFamily="34" charset="0"/>
            </a:endParaRPr>
          </a:p>
          <a:p>
            <a:pPr marL="342900" indent="-342900">
              <a:buFont typeface="+mj-lt"/>
              <a:buAutoNum type="arabicPeriod"/>
            </a:pPr>
            <a:endParaRPr lang="es-CO" dirty="0">
              <a:latin typeface="Arial" panose="020B0604020202020204" pitchFamily="34" charset="0"/>
              <a:cs typeface="Arial" panose="020B0604020202020204" pitchFamily="34" charset="0"/>
            </a:endParaRPr>
          </a:p>
          <a:p>
            <a:pPr marL="342900" indent="-342900">
              <a:buFont typeface="+mj-lt"/>
              <a:buAutoNum type="arabicPeriod"/>
            </a:pPr>
            <a:r>
              <a:rPr lang="es-CO" dirty="0">
                <a:latin typeface="Arial" panose="020B0604020202020204" pitchFamily="34" charset="0"/>
                <a:cs typeface="Arial" panose="020B0604020202020204" pitchFamily="34" charset="0"/>
              </a:rPr>
              <a:t>Los mineros pueden hacer uso de la CPU en su totalidad.</a:t>
            </a:r>
          </a:p>
        </p:txBody>
      </p:sp>
    </p:spTree>
    <p:extLst>
      <p:ext uri="{BB962C8B-B14F-4D97-AF65-F5344CB8AC3E}">
        <p14:creationId xmlns:p14="http://schemas.microsoft.com/office/powerpoint/2010/main" val="21793645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B11765E-E203-44D7-BEB8-8023CF517EA2}"/>
              </a:ext>
            </a:extLst>
          </p:cNvPr>
          <p:cNvSpPr>
            <a:spLocks noGrp="1"/>
          </p:cNvSpPr>
          <p:nvPr>
            <p:ph type="sldNum" sz="quarter" idx="12"/>
          </p:nvPr>
        </p:nvSpPr>
        <p:spPr/>
        <p:txBody>
          <a:bodyPr/>
          <a:lstStyle/>
          <a:p>
            <a:fld id="{686F1EC4-E6AC-4C4E-87EF-1D1F5F80E684}" type="slidenum">
              <a:rPr lang="es-CO" smtClean="0"/>
              <a:t>46</a:t>
            </a:fld>
            <a:endParaRPr lang="es-CO"/>
          </a:p>
        </p:txBody>
      </p:sp>
      <p:sp>
        <p:nvSpPr>
          <p:cNvPr id="3" name="CuadroTexto 2">
            <a:extLst>
              <a:ext uri="{FF2B5EF4-FFF2-40B4-BE49-F238E27FC236}">
                <a16:creationId xmlns:a16="http://schemas.microsoft.com/office/drawing/2014/main" id="{0CA4A8F3-7A56-44EF-8059-39A9EA2F124F}"/>
              </a:ext>
            </a:extLst>
          </p:cNvPr>
          <p:cNvSpPr txBox="1"/>
          <p:nvPr/>
        </p:nvSpPr>
        <p:spPr>
          <a:xfrm>
            <a:off x="3097796" y="556559"/>
            <a:ext cx="5753746" cy="707886"/>
          </a:xfrm>
          <a:prstGeom prst="rect">
            <a:avLst/>
          </a:prstGeom>
          <a:noFill/>
        </p:spPr>
        <p:txBody>
          <a:bodyPr wrap="square" rtlCol="0">
            <a:spAutoFit/>
          </a:bodyPr>
          <a:lstStyle/>
          <a:p>
            <a:pPr algn="ctr"/>
            <a:r>
              <a:rPr lang="es-CO" sz="4000" b="1" dirty="0">
                <a:solidFill>
                  <a:srgbClr val="FFFF00"/>
                </a:solidFill>
                <a:latin typeface="Grotesque" panose="020B0504020202020204" pitchFamily="34" charset="0"/>
              </a:rPr>
              <a:t>Trabajo futuro</a:t>
            </a:r>
          </a:p>
        </p:txBody>
      </p:sp>
      <p:sp>
        <p:nvSpPr>
          <p:cNvPr id="5" name="CuadroTexto 4">
            <a:extLst>
              <a:ext uri="{FF2B5EF4-FFF2-40B4-BE49-F238E27FC236}">
                <a16:creationId xmlns:a16="http://schemas.microsoft.com/office/drawing/2014/main" id="{B97B9F30-4554-40A0-B030-FB67CEAF2794}"/>
              </a:ext>
            </a:extLst>
          </p:cNvPr>
          <p:cNvSpPr txBox="1"/>
          <p:nvPr/>
        </p:nvSpPr>
        <p:spPr>
          <a:xfrm>
            <a:off x="1187588" y="1391506"/>
            <a:ext cx="9574161" cy="4247317"/>
          </a:xfrm>
          <a:prstGeom prst="rect">
            <a:avLst/>
          </a:prstGeom>
          <a:noFill/>
        </p:spPr>
        <p:txBody>
          <a:bodyPr wrap="square">
            <a:spAutoFit/>
          </a:bodyPr>
          <a:lstStyle/>
          <a:p>
            <a:pPr marL="285750" indent="-285750">
              <a:buFont typeface="Arial" panose="020B0604020202020204" pitchFamily="34" charset="0"/>
              <a:buChar char="•"/>
            </a:pPr>
            <a:r>
              <a:rPr lang="es-CO" dirty="0">
                <a:latin typeface="Grotesque" panose="020B0504020202020204" pitchFamily="34" charset="0"/>
              </a:rPr>
              <a:t>Reforzar el modelo propuesto en este trabajo</a:t>
            </a:r>
          </a:p>
          <a:p>
            <a:pPr marL="285750" indent="-285750">
              <a:buFont typeface="Arial" panose="020B0604020202020204" pitchFamily="34" charset="0"/>
              <a:buChar char="•"/>
            </a:pPr>
            <a:endParaRPr lang="es-CO" dirty="0">
              <a:latin typeface="Grotesque" panose="020B0504020202020204" pitchFamily="34" charset="0"/>
            </a:endParaRPr>
          </a:p>
          <a:p>
            <a:pPr marL="285750" indent="-285750">
              <a:buFont typeface="Arial" panose="020B0604020202020204" pitchFamily="34" charset="0"/>
              <a:buChar char="•"/>
            </a:pPr>
            <a:r>
              <a:rPr lang="es-CO" dirty="0">
                <a:latin typeface="Grotesque" panose="020B0504020202020204" pitchFamily="34" charset="0"/>
              </a:rPr>
              <a:t>Explorar con más detalle como se puede contribuir en la explicación del patrón identificado, para incrementar las posibilidades de los modelos de identificar minería</a:t>
            </a:r>
          </a:p>
          <a:p>
            <a:pPr marL="285750" indent="-285750">
              <a:buFont typeface="Arial" panose="020B0604020202020204" pitchFamily="34" charset="0"/>
              <a:buChar char="•"/>
            </a:pPr>
            <a:endParaRPr lang="es-CO" dirty="0">
              <a:latin typeface="Grotesque" panose="020B0504020202020204" pitchFamily="34" charset="0"/>
            </a:endParaRPr>
          </a:p>
          <a:p>
            <a:pPr marL="285750" indent="-285750">
              <a:buFont typeface="Arial" panose="020B0604020202020204" pitchFamily="34" charset="0"/>
              <a:buChar char="•"/>
            </a:pPr>
            <a:r>
              <a:rPr lang="es-CO" dirty="0">
                <a:latin typeface="Grotesque" panose="020B0504020202020204" pitchFamily="34" charset="0"/>
              </a:rPr>
              <a:t>Entrenar un modelo de </a:t>
            </a:r>
            <a:r>
              <a:rPr lang="es-CO" i="1" dirty="0">
                <a:latin typeface="Grotesque" panose="020B0504020202020204" pitchFamily="34" charset="0"/>
              </a:rPr>
              <a:t>machine learning</a:t>
            </a:r>
            <a:r>
              <a:rPr lang="es-CO" dirty="0">
                <a:latin typeface="Grotesque" panose="020B0504020202020204" pitchFamily="34" charset="0"/>
              </a:rPr>
              <a:t> para la detección de actividad minera en hardware</a:t>
            </a:r>
          </a:p>
          <a:p>
            <a:pPr marL="285750" indent="-285750">
              <a:buFont typeface="Arial" panose="020B0604020202020204" pitchFamily="34" charset="0"/>
              <a:buChar char="•"/>
            </a:pPr>
            <a:endParaRPr lang="es-CO" dirty="0">
              <a:latin typeface="Grotesque" panose="020B0504020202020204" pitchFamily="34" charset="0"/>
            </a:endParaRPr>
          </a:p>
          <a:p>
            <a:pPr marL="285750" indent="-285750">
              <a:buFont typeface="Arial" panose="020B0604020202020204" pitchFamily="34" charset="0"/>
              <a:buChar char="•"/>
            </a:pPr>
            <a:r>
              <a:rPr lang="es-CO" dirty="0">
                <a:latin typeface="Grotesque" panose="020B0504020202020204" pitchFamily="34" charset="0"/>
              </a:rPr>
              <a:t>Entrenar o hacer la propuesta de un modelo que tenga la capacidad de detección de cryptojacking a nivel de hardware, así como de red.</a:t>
            </a:r>
          </a:p>
          <a:p>
            <a:pPr marL="285750" indent="-285750">
              <a:buFont typeface="Arial" panose="020B0604020202020204" pitchFamily="34" charset="0"/>
              <a:buChar char="•"/>
            </a:pPr>
            <a:endParaRPr lang="es-CO" dirty="0">
              <a:latin typeface="Grotesque" panose="020B0504020202020204" pitchFamily="34" charset="0"/>
            </a:endParaRPr>
          </a:p>
          <a:p>
            <a:pPr marL="285750" indent="-285750">
              <a:buFont typeface="Arial" panose="020B0604020202020204" pitchFamily="34" charset="0"/>
              <a:buChar char="•"/>
            </a:pPr>
            <a:r>
              <a:rPr lang="es-CO" dirty="0">
                <a:latin typeface="Grotesque" panose="020B0504020202020204" pitchFamily="34" charset="0"/>
              </a:rPr>
              <a:t>Desarrollar un laboratorio donde se explique como es el desarrollo de criptomonedas, el proceso para minarlas, el estudio y capturas de tráfico con fines pedagógicos.</a:t>
            </a:r>
          </a:p>
        </p:txBody>
      </p:sp>
    </p:spTree>
    <p:extLst>
      <p:ext uri="{BB962C8B-B14F-4D97-AF65-F5344CB8AC3E}">
        <p14:creationId xmlns:p14="http://schemas.microsoft.com/office/powerpoint/2010/main" val="34609019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5C5EA20-FFA1-4D46-9AB2-766443FB3A1E}"/>
              </a:ext>
            </a:extLst>
          </p:cNvPr>
          <p:cNvSpPr>
            <a:spLocks noGrp="1"/>
          </p:cNvSpPr>
          <p:nvPr>
            <p:ph type="sldNum" sz="quarter" idx="12"/>
          </p:nvPr>
        </p:nvSpPr>
        <p:spPr/>
        <p:txBody>
          <a:bodyPr/>
          <a:lstStyle/>
          <a:p>
            <a:fld id="{686F1EC4-E6AC-4C4E-87EF-1D1F5F80E684}" type="slidenum">
              <a:rPr lang="es-CO" smtClean="0"/>
              <a:t>47</a:t>
            </a:fld>
            <a:endParaRPr lang="es-CO"/>
          </a:p>
        </p:txBody>
      </p:sp>
      <p:sp>
        <p:nvSpPr>
          <p:cNvPr id="3" name="CuadroTexto 2">
            <a:extLst>
              <a:ext uri="{FF2B5EF4-FFF2-40B4-BE49-F238E27FC236}">
                <a16:creationId xmlns:a16="http://schemas.microsoft.com/office/drawing/2014/main" id="{05C8F9EC-14FA-4CD2-B43A-B895847C9683}"/>
              </a:ext>
            </a:extLst>
          </p:cNvPr>
          <p:cNvSpPr txBox="1"/>
          <p:nvPr/>
        </p:nvSpPr>
        <p:spPr>
          <a:xfrm>
            <a:off x="2683126" y="2204605"/>
            <a:ext cx="5753746" cy="707886"/>
          </a:xfrm>
          <a:prstGeom prst="rect">
            <a:avLst/>
          </a:prstGeom>
          <a:noFill/>
        </p:spPr>
        <p:txBody>
          <a:bodyPr wrap="square" rtlCol="0">
            <a:spAutoFit/>
          </a:bodyPr>
          <a:lstStyle/>
          <a:p>
            <a:pPr algn="ctr"/>
            <a:r>
              <a:rPr lang="es-CO" sz="4000" b="1" i="0" dirty="0">
                <a:effectLst/>
                <a:latin typeface="Arial" panose="020B0604020202020204" pitchFamily="34" charset="0"/>
                <a:cs typeface="Arial" panose="020B0604020202020204" pitchFamily="34" charset="0"/>
              </a:rPr>
              <a:t>Gracias</a:t>
            </a:r>
            <a:endParaRPr lang="es-CO" sz="4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45500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0E350AC-2DBA-47A2-AAC3-A6E23E35935C}"/>
              </a:ext>
            </a:extLst>
          </p:cNvPr>
          <p:cNvSpPr>
            <a:spLocks noGrp="1"/>
          </p:cNvSpPr>
          <p:nvPr>
            <p:ph type="sldNum" sz="quarter" idx="12"/>
          </p:nvPr>
        </p:nvSpPr>
        <p:spPr/>
        <p:txBody>
          <a:bodyPr/>
          <a:lstStyle/>
          <a:p>
            <a:fld id="{686F1EC4-E6AC-4C4E-87EF-1D1F5F80E684}" type="slidenum">
              <a:rPr lang="es-CO" smtClean="0"/>
              <a:t>48</a:t>
            </a:fld>
            <a:endParaRPr lang="es-CO"/>
          </a:p>
        </p:txBody>
      </p:sp>
      <p:pic>
        <p:nvPicPr>
          <p:cNvPr id="4" name="Imagen 3" descr="Imagen que contiene Interfaz de usuario gráfica&#10;&#10;Descripción generada automáticamente">
            <a:extLst>
              <a:ext uri="{FF2B5EF4-FFF2-40B4-BE49-F238E27FC236}">
                <a16:creationId xmlns:a16="http://schemas.microsoft.com/office/drawing/2014/main" id="{389DBBAA-C3E2-4777-9A42-5899467CB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954" y="804862"/>
            <a:ext cx="9420225" cy="5248275"/>
          </a:xfrm>
          <a:prstGeom prst="rect">
            <a:avLst/>
          </a:prstGeom>
        </p:spPr>
      </p:pic>
      <p:sp>
        <p:nvSpPr>
          <p:cNvPr id="5" name="CuadroTexto 4">
            <a:extLst>
              <a:ext uri="{FF2B5EF4-FFF2-40B4-BE49-F238E27FC236}">
                <a16:creationId xmlns:a16="http://schemas.microsoft.com/office/drawing/2014/main" id="{CEE8AABE-CC18-40FB-AF4E-F37C548A8549}"/>
              </a:ext>
            </a:extLst>
          </p:cNvPr>
          <p:cNvSpPr txBox="1"/>
          <p:nvPr/>
        </p:nvSpPr>
        <p:spPr>
          <a:xfrm>
            <a:off x="4203582" y="804862"/>
            <a:ext cx="5753746" cy="1323439"/>
          </a:xfrm>
          <a:prstGeom prst="rect">
            <a:avLst/>
          </a:prstGeom>
          <a:noFill/>
        </p:spPr>
        <p:txBody>
          <a:bodyPr wrap="square" rtlCol="0">
            <a:spAutoFit/>
          </a:bodyPr>
          <a:lstStyle/>
          <a:p>
            <a:pPr algn="ctr"/>
            <a:r>
              <a:rPr lang="es-CO" sz="4000" b="0" i="0" dirty="0">
                <a:effectLst/>
                <a:latin typeface="Grotesque" panose="020B0804020202020204" pitchFamily="34" charset="0"/>
              </a:rPr>
              <a:t>Herramientas de captura de tráfico</a:t>
            </a:r>
            <a:endParaRPr lang="es-CO" sz="4000" b="1" dirty="0">
              <a:latin typeface="Grotesque" panose="020B0804020202020204" pitchFamily="34" charset="0"/>
            </a:endParaRPr>
          </a:p>
        </p:txBody>
      </p:sp>
    </p:spTree>
    <p:extLst>
      <p:ext uri="{BB962C8B-B14F-4D97-AF65-F5344CB8AC3E}">
        <p14:creationId xmlns:p14="http://schemas.microsoft.com/office/powerpoint/2010/main" val="33489863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80" name="Rectangle 79">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386" name="Picture 2">
            <a:extLst>
              <a:ext uri="{FF2B5EF4-FFF2-40B4-BE49-F238E27FC236}">
                <a16:creationId xmlns:a16="http://schemas.microsoft.com/office/drawing/2014/main" id="{0D62D952-033A-4E6A-9AA5-6A388360289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6568" y="1498014"/>
            <a:ext cx="3209544" cy="3559301"/>
          </a:xfrm>
          <a:prstGeom prst="rect">
            <a:avLst/>
          </a:prstGeom>
          <a:noFill/>
          <a:extLst>
            <a:ext uri="{909E8E84-426E-40DD-AFC4-6F175D3DCCD1}">
              <a14:hiddenFill xmlns:a14="http://schemas.microsoft.com/office/drawing/2010/main">
                <a:solidFill>
                  <a:srgbClr val="FFFFFF"/>
                </a:solidFill>
              </a14:hiddenFill>
            </a:ext>
          </a:extLst>
        </p:spPr>
      </p:pic>
      <p:grpSp>
        <p:nvGrpSpPr>
          <p:cNvPr id="83" name="Group 82">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84" name="Rectangle 83">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392" name="Picture 8">
            <a:extLst>
              <a:ext uri="{FF2B5EF4-FFF2-40B4-BE49-F238E27FC236}">
                <a16:creationId xmlns:a16="http://schemas.microsoft.com/office/drawing/2014/main" id="{5EE7F8F7-68B7-456A-92B2-7D9F0B006DB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91228" y="1604290"/>
            <a:ext cx="3209544" cy="3168395"/>
          </a:xfrm>
          <a:prstGeom prst="rect">
            <a:avLst/>
          </a:prstGeom>
          <a:noFill/>
          <a:extLst>
            <a:ext uri="{909E8E84-426E-40DD-AFC4-6F175D3DCCD1}">
              <a14:hiddenFill xmlns:a14="http://schemas.microsoft.com/office/drawing/2010/main">
                <a:solidFill>
                  <a:srgbClr val="FFFFFF"/>
                </a:solidFill>
              </a14:hiddenFill>
            </a:ext>
          </a:extLst>
        </p:spPr>
      </p:pic>
      <p:grpSp>
        <p:nvGrpSpPr>
          <p:cNvPr id="87" name="Group 86">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88" name="Rectangle 87">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390" name="Picture 6">
            <a:extLst>
              <a:ext uri="{FF2B5EF4-FFF2-40B4-BE49-F238E27FC236}">
                <a16:creationId xmlns:a16="http://schemas.microsoft.com/office/drawing/2014/main" id="{FB4FD1C5-2F25-4DB0-8217-4698C1781EC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275887" y="1730364"/>
            <a:ext cx="3209544" cy="3094601"/>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78D14FC2-C69E-4526-A302-EFB18BCD0970}"/>
              </a:ext>
            </a:extLst>
          </p:cNvPr>
          <p:cNvSpPr>
            <a:spLocks noGrp="1"/>
          </p:cNvSpPr>
          <p:nvPr>
            <p:ph type="sldNum" sz="quarter" idx="12"/>
          </p:nvPr>
        </p:nvSpPr>
        <p:spPr>
          <a:xfrm>
            <a:off x="8610600" y="6356350"/>
            <a:ext cx="2743200" cy="365125"/>
          </a:xfrm>
        </p:spPr>
        <p:txBody>
          <a:bodyPr>
            <a:normAutofit/>
          </a:bodyPr>
          <a:lstStyle/>
          <a:p>
            <a:pPr>
              <a:spcAft>
                <a:spcPts val="600"/>
              </a:spcAft>
            </a:pPr>
            <a:fld id="{686F1EC4-E6AC-4C4E-87EF-1D1F5F80E684}" type="slidenum">
              <a:rPr lang="es-CO" smtClean="0"/>
              <a:pPr>
                <a:spcAft>
                  <a:spcPts val="600"/>
                </a:spcAft>
              </a:pPr>
              <a:t>49</a:t>
            </a:fld>
            <a:endParaRPr lang="es-CO"/>
          </a:p>
        </p:txBody>
      </p:sp>
      <p:grpSp>
        <p:nvGrpSpPr>
          <p:cNvPr id="17" name="Grupo 16">
            <a:extLst>
              <a:ext uri="{FF2B5EF4-FFF2-40B4-BE49-F238E27FC236}">
                <a16:creationId xmlns:a16="http://schemas.microsoft.com/office/drawing/2014/main" id="{E9A3EC88-C5D3-43C6-BB4E-DA2D5B0888FA}"/>
              </a:ext>
            </a:extLst>
          </p:cNvPr>
          <p:cNvGrpSpPr/>
          <p:nvPr/>
        </p:nvGrpSpPr>
        <p:grpSpPr>
          <a:xfrm>
            <a:off x="959546" y="5123916"/>
            <a:ext cx="2490895" cy="518400"/>
            <a:chOff x="2554" y="1868"/>
            <a:chExt cx="2490895" cy="518400"/>
          </a:xfrm>
        </p:grpSpPr>
        <p:sp>
          <p:nvSpPr>
            <p:cNvPr id="24" name="Rectángulo 23">
              <a:extLst>
                <a:ext uri="{FF2B5EF4-FFF2-40B4-BE49-F238E27FC236}">
                  <a16:creationId xmlns:a16="http://schemas.microsoft.com/office/drawing/2014/main" id="{DDF62984-0EBC-45B6-B610-3DB8A0E7E558}"/>
                </a:ext>
              </a:extLst>
            </p:cNvPr>
            <p:cNvSpPr/>
            <p:nvPr/>
          </p:nvSpPr>
          <p:spPr>
            <a:xfrm>
              <a:off x="2554" y="1868"/>
              <a:ext cx="2490895" cy="518400"/>
            </a:xfrm>
            <a:prstGeom prst="rect">
              <a:avLst/>
            </a:prstGeom>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25" name="CuadroTexto 24">
              <a:extLst>
                <a:ext uri="{FF2B5EF4-FFF2-40B4-BE49-F238E27FC236}">
                  <a16:creationId xmlns:a16="http://schemas.microsoft.com/office/drawing/2014/main" id="{615573FA-4C88-4B11-9DE9-100F70D8EAB4}"/>
                </a:ext>
              </a:extLst>
            </p:cNvPr>
            <p:cNvSpPr txBox="1"/>
            <p:nvPr/>
          </p:nvSpPr>
          <p:spPr>
            <a:xfrm>
              <a:off x="2554" y="1868"/>
              <a:ext cx="2490895" cy="518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s-CO" sz="1300" kern="1200" dirty="0" err="1">
                  <a:latin typeface="Arial" panose="020B0604020202020204" pitchFamily="34" charset="0"/>
                  <a:cs typeface="Arial" panose="020B0604020202020204" pitchFamily="34" charset="0"/>
                </a:rPr>
                <a:t>Anova</a:t>
              </a:r>
              <a:r>
                <a:rPr lang="es-CO" sz="1300" kern="1200" dirty="0">
                  <a:latin typeface="Arial" panose="020B0604020202020204" pitchFamily="34" charset="0"/>
                  <a:cs typeface="Arial" panose="020B0604020202020204" pitchFamily="34" charset="0"/>
                </a:rPr>
                <a:t> F-</a:t>
              </a:r>
              <a:r>
                <a:rPr lang="es-CO" sz="1300" kern="1200" dirty="0" err="1">
                  <a:latin typeface="Arial" panose="020B0604020202020204" pitchFamily="34" charset="0"/>
                  <a:cs typeface="Arial" panose="020B0604020202020204" pitchFamily="34" charset="0"/>
                </a:rPr>
                <a:t>Value</a:t>
              </a:r>
              <a:endParaRPr lang="es-CO" sz="1300" kern="1200" dirty="0">
                <a:latin typeface="Arial" panose="020B0604020202020204" pitchFamily="34" charset="0"/>
                <a:cs typeface="Arial" panose="020B0604020202020204" pitchFamily="34" charset="0"/>
              </a:endParaRPr>
            </a:p>
          </p:txBody>
        </p:sp>
      </p:grpSp>
      <p:grpSp>
        <p:nvGrpSpPr>
          <p:cNvPr id="18" name="Grupo 17">
            <a:extLst>
              <a:ext uri="{FF2B5EF4-FFF2-40B4-BE49-F238E27FC236}">
                <a16:creationId xmlns:a16="http://schemas.microsoft.com/office/drawing/2014/main" id="{07E86533-0594-42A5-ABD8-2572C80850A4}"/>
              </a:ext>
            </a:extLst>
          </p:cNvPr>
          <p:cNvGrpSpPr/>
          <p:nvPr/>
        </p:nvGrpSpPr>
        <p:grpSpPr>
          <a:xfrm>
            <a:off x="8721217" y="5057315"/>
            <a:ext cx="2490895" cy="518400"/>
            <a:chOff x="2842176" y="1868"/>
            <a:chExt cx="2490895" cy="518400"/>
          </a:xfrm>
        </p:grpSpPr>
        <p:sp>
          <p:nvSpPr>
            <p:cNvPr id="22" name="Rectángulo 21">
              <a:extLst>
                <a:ext uri="{FF2B5EF4-FFF2-40B4-BE49-F238E27FC236}">
                  <a16:creationId xmlns:a16="http://schemas.microsoft.com/office/drawing/2014/main" id="{9087C0B6-128F-4ACF-AF66-C0CA37D4C75A}"/>
                </a:ext>
              </a:extLst>
            </p:cNvPr>
            <p:cNvSpPr/>
            <p:nvPr/>
          </p:nvSpPr>
          <p:spPr>
            <a:xfrm>
              <a:off x="2842176" y="1868"/>
              <a:ext cx="2490895" cy="518400"/>
            </a:xfrm>
            <a:prstGeom prst="rect">
              <a:avLst/>
            </a:prstGeom>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23" name="CuadroTexto 22">
              <a:extLst>
                <a:ext uri="{FF2B5EF4-FFF2-40B4-BE49-F238E27FC236}">
                  <a16:creationId xmlns:a16="http://schemas.microsoft.com/office/drawing/2014/main" id="{1BB60571-23B8-4234-AB94-BE99022F62C4}"/>
                </a:ext>
              </a:extLst>
            </p:cNvPr>
            <p:cNvSpPr txBox="1"/>
            <p:nvPr/>
          </p:nvSpPr>
          <p:spPr>
            <a:xfrm>
              <a:off x="2842176" y="1868"/>
              <a:ext cx="2490895" cy="518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s-CO" sz="1300" kern="1200" dirty="0" err="1">
                  <a:latin typeface="Arial" panose="020B0604020202020204" pitchFamily="34" charset="0"/>
                  <a:cs typeface="Arial" panose="020B0604020202020204" pitchFamily="34" charset="0"/>
                </a:rPr>
                <a:t>ExtraTreesClassifer</a:t>
              </a:r>
              <a:endParaRPr lang="es-CO" sz="1300" kern="1200" dirty="0">
                <a:latin typeface="Arial" panose="020B0604020202020204" pitchFamily="34" charset="0"/>
                <a:cs typeface="Arial" panose="020B0604020202020204" pitchFamily="34" charset="0"/>
              </a:endParaRPr>
            </a:p>
          </p:txBody>
        </p:sp>
      </p:grpSp>
      <p:grpSp>
        <p:nvGrpSpPr>
          <p:cNvPr id="19" name="Grupo 18">
            <a:extLst>
              <a:ext uri="{FF2B5EF4-FFF2-40B4-BE49-F238E27FC236}">
                <a16:creationId xmlns:a16="http://schemas.microsoft.com/office/drawing/2014/main" id="{64F61E85-CCE4-4731-935C-22B296D049A9}"/>
              </a:ext>
            </a:extLst>
          </p:cNvPr>
          <p:cNvGrpSpPr/>
          <p:nvPr/>
        </p:nvGrpSpPr>
        <p:grpSpPr>
          <a:xfrm>
            <a:off x="4850552" y="5128316"/>
            <a:ext cx="2490895" cy="518400"/>
            <a:chOff x="5681797" y="1868"/>
            <a:chExt cx="2490895" cy="518400"/>
          </a:xfrm>
        </p:grpSpPr>
        <p:sp>
          <p:nvSpPr>
            <p:cNvPr id="20" name="Rectángulo 19">
              <a:extLst>
                <a:ext uri="{FF2B5EF4-FFF2-40B4-BE49-F238E27FC236}">
                  <a16:creationId xmlns:a16="http://schemas.microsoft.com/office/drawing/2014/main" id="{CA98BDB0-1BF3-4898-8EF0-77BE6D962005}"/>
                </a:ext>
              </a:extLst>
            </p:cNvPr>
            <p:cNvSpPr/>
            <p:nvPr/>
          </p:nvSpPr>
          <p:spPr>
            <a:xfrm>
              <a:off x="5681797" y="1868"/>
              <a:ext cx="2490895" cy="518400"/>
            </a:xfrm>
            <a:prstGeom prst="rect">
              <a:avLst/>
            </a:prstGeom>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21" name="CuadroTexto 20">
              <a:extLst>
                <a:ext uri="{FF2B5EF4-FFF2-40B4-BE49-F238E27FC236}">
                  <a16:creationId xmlns:a16="http://schemas.microsoft.com/office/drawing/2014/main" id="{E3D6C54F-08DF-45C2-9579-7078114EC983}"/>
                </a:ext>
              </a:extLst>
            </p:cNvPr>
            <p:cNvSpPr txBox="1"/>
            <p:nvPr/>
          </p:nvSpPr>
          <p:spPr>
            <a:xfrm>
              <a:off x="5681797" y="1868"/>
              <a:ext cx="2490895" cy="518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s-CO" sz="1300" kern="1200" dirty="0">
                  <a:latin typeface="Arial" panose="020B0604020202020204" pitchFamily="34" charset="0"/>
                  <a:cs typeface="Arial" panose="020B0604020202020204" pitchFamily="34" charset="0"/>
                </a:rPr>
                <a:t>Criterio Experto</a:t>
              </a:r>
            </a:p>
          </p:txBody>
        </p:sp>
      </p:grpSp>
    </p:spTree>
    <p:extLst>
      <p:ext uri="{BB962C8B-B14F-4D97-AF65-F5344CB8AC3E}">
        <p14:creationId xmlns:p14="http://schemas.microsoft.com/office/powerpoint/2010/main" val="1057843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40A4FCE-0715-42EE-A8CF-4ABC4F7FE94B}"/>
              </a:ext>
            </a:extLst>
          </p:cNvPr>
          <p:cNvSpPr>
            <a:spLocks noGrp="1"/>
          </p:cNvSpPr>
          <p:nvPr>
            <p:ph type="sldNum" sz="quarter" idx="12"/>
          </p:nvPr>
        </p:nvSpPr>
        <p:spPr/>
        <p:txBody>
          <a:bodyPr/>
          <a:lstStyle/>
          <a:p>
            <a:fld id="{686F1EC4-E6AC-4C4E-87EF-1D1F5F80E684}" type="slidenum">
              <a:rPr lang="es-CO" smtClean="0"/>
              <a:t>5</a:t>
            </a:fld>
            <a:endParaRPr lang="es-CO"/>
          </a:p>
        </p:txBody>
      </p:sp>
      <p:pic>
        <p:nvPicPr>
          <p:cNvPr id="12" name="Imagen 11" descr="Interfaz de usuario gráfica&#10;&#10;Descripción generada automáticamente con confianza media">
            <a:extLst>
              <a:ext uri="{FF2B5EF4-FFF2-40B4-BE49-F238E27FC236}">
                <a16:creationId xmlns:a16="http://schemas.microsoft.com/office/drawing/2014/main" id="{B3BD55B6-E26A-48E0-BCA4-79883FA0A5BA}"/>
              </a:ext>
            </a:extLst>
          </p:cNvPr>
          <p:cNvPicPr>
            <a:picLocks noChangeAspect="1"/>
          </p:cNvPicPr>
          <p:nvPr/>
        </p:nvPicPr>
        <p:blipFill rotWithShape="1">
          <a:blip r:embed="rId3">
            <a:extLst>
              <a:ext uri="{28A0092B-C50C-407E-A947-70E740481C1C}">
                <a14:useLocalDpi xmlns:a14="http://schemas.microsoft.com/office/drawing/2010/main" val="0"/>
              </a:ext>
            </a:extLst>
          </a:blip>
          <a:srcRect t="18338" r="41776"/>
          <a:stretch/>
        </p:blipFill>
        <p:spPr>
          <a:xfrm>
            <a:off x="3242545" y="272592"/>
            <a:ext cx="8483034" cy="4820810"/>
          </a:xfrm>
          <a:prstGeom prst="rect">
            <a:avLst/>
          </a:prstGeom>
        </p:spPr>
      </p:pic>
      <p:sp>
        <p:nvSpPr>
          <p:cNvPr id="3" name="CuadroTexto 2">
            <a:extLst>
              <a:ext uri="{FF2B5EF4-FFF2-40B4-BE49-F238E27FC236}">
                <a16:creationId xmlns:a16="http://schemas.microsoft.com/office/drawing/2014/main" id="{182AFAAA-4162-47AA-B774-795C21E1FB15}"/>
              </a:ext>
            </a:extLst>
          </p:cNvPr>
          <p:cNvSpPr txBox="1"/>
          <p:nvPr/>
        </p:nvSpPr>
        <p:spPr>
          <a:xfrm>
            <a:off x="1202773" y="471684"/>
            <a:ext cx="1912453" cy="1569660"/>
          </a:xfrm>
          <a:prstGeom prst="rect">
            <a:avLst/>
          </a:prstGeom>
          <a:noFill/>
        </p:spPr>
        <p:txBody>
          <a:bodyPr wrap="square" rtlCol="0">
            <a:spAutoFit/>
          </a:bodyPr>
          <a:lstStyle/>
          <a:p>
            <a:pPr algn="ctr"/>
            <a:r>
              <a:rPr lang="es-CO" sz="3200" b="1" i="0" dirty="0">
                <a:solidFill>
                  <a:srgbClr val="FFFF00"/>
                </a:solidFill>
                <a:effectLst/>
                <a:latin typeface="Grotesque" panose="020B0504020202020204" pitchFamily="34" charset="0"/>
              </a:rPr>
              <a:t>Proceso de minería</a:t>
            </a:r>
            <a:endParaRPr lang="es-CO" sz="3200" b="1" dirty="0">
              <a:solidFill>
                <a:srgbClr val="FFFF00"/>
              </a:solidFill>
              <a:latin typeface="Grotesque" panose="020B0504020202020204" pitchFamily="34" charset="0"/>
            </a:endParaRPr>
          </a:p>
        </p:txBody>
      </p:sp>
      <p:sp>
        <p:nvSpPr>
          <p:cNvPr id="6" name="CuadroTexto 5">
            <a:extLst>
              <a:ext uri="{FF2B5EF4-FFF2-40B4-BE49-F238E27FC236}">
                <a16:creationId xmlns:a16="http://schemas.microsoft.com/office/drawing/2014/main" id="{37CFE229-481B-471F-A960-40B3E491CD94}"/>
              </a:ext>
            </a:extLst>
          </p:cNvPr>
          <p:cNvSpPr txBox="1"/>
          <p:nvPr/>
        </p:nvSpPr>
        <p:spPr>
          <a:xfrm>
            <a:off x="1483402" y="6011684"/>
            <a:ext cx="4371298" cy="577081"/>
          </a:xfrm>
          <a:prstGeom prst="rect">
            <a:avLst/>
          </a:prstGeom>
          <a:noFill/>
        </p:spPr>
        <p:txBody>
          <a:bodyPr wrap="square">
            <a:spAutoFit/>
          </a:bodyPr>
          <a:lstStyle/>
          <a:p>
            <a:r>
              <a:rPr lang="es-CO" sz="1050" b="0" i="0" dirty="0" err="1">
                <a:solidFill>
                  <a:srgbClr val="FFFF00"/>
                </a:solidFill>
                <a:effectLst/>
                <a:latin typeface="Arial" panose="020B0604020202020204" pitchFamily="34" charset="0"/>
              </a:rPr>
              <a:t>Eskandari</a:t>
            </a:r>
            <a:r>
              <a:rPr lang="es-CO" sz="1050" b="0" i="0" dirty="0">
                <a:solidFill>
                  <a:srgbClr val="FFFF00"/>
                </a:solidFill>
                <a:effectLst/>
                <a:latin typeface="Arial" panose="020B0604020202020204" pitchFamily="34" charset="0"/>
              </a:rPr>
              <a:t>, S., </a:t>
            </a:r>
            <a:r>
              <a:rPr lang="es-CO" sz="1050" b="0" i="0" dirty="0" err="1">
                <a:solidFill>
                  <a:srgbClr val="FFFF00"/>
                </a:solidFill>
                <a:effectLst/>
                <a:latin typeface="Arial" panose="020B0604020202020204" pitchFamily="34" charset="0"/>
              </a:rPr>
              <a:t>Leoutsarakos</a:t>
            </a:r>
            <a:r>
              <a:rPr lang="es-CO" sz="1050" b="0" i="0" dirty="0">
                <a:solidFill>
                  <a:srgbClr val="FFFF00"/>
                </a:solidFill>
                <a:effectLst/>
                <a:latin typeface="Arial" panose="020B0604020202020204" pitchFamily="34" charset="0"/>
              </a:rPr>
              <a:t>, A., </a:t>
            </a:r>
            <a:r>
              <a:rPr lang="es-CO" sz="1050" b="0" i="0" dirty="0" err="1">
                <a:solidFill>
                  <a:srgbClr val="FFFF00"/>
                </a:solidFill>
                <a:effectLst/>
                <a:latin typeface="Arial" panose="020B0604020202020204" pitchFamily="34" charset="0"/>
              </a:rPr>
              <a:t>Mursch</a:t>
            </a:r>
            <a:r>
              <a:rPr lang="es-CO" sz="1050" b="0" i="0" dirty="0">
                <a:solidFill>
                  <a:srgbClr val="FFFF00"/>
                </a:solidFill>
                <a:effectLst/>
                <a:latin typeface="Arial" panose="020B0604020202020204" pitchFamily="34" charset="0"/>
              </a:rPr>
              <a:t>, T., y Clark, J. (2018). A </a:t>
            </a:r>
            <a:r>
              <a:rPr lang="es-CO" sz="1050" b="0" i="0" dirty="0" err="1">
                <a:solidFill>
                  <a:srgbClr val="FFFF00"/>
                </a:solidFill>
                <a:effectLst/>
                <a:latin typeface="Arial" panose="020B0604020202020204" pitchFamily="34" charset="0"/>
              </a:rPr>
              <a:t>first</a:t>
            </a:r>
            <a:r>
              <a:rPr lang="es-CO" sz="1050" b="0" i="0" dirty="0">
                <a:solidFill>
                  <a:srgbClr val="FFFF00"/>
                </a:solidFill>
                <a:effectLst/>
                <a:latin typeface="Arial" panose="020B0604020202020204" pitchFamily="34" charset="0"/>
              </a:rPr>
              <a:t> look at browser-</a:t>
            </a:r>
            <a:r>
              <a:rPr lang="es-CO" sz="1050" b="0" i="0" dirty="0" err="1">
                <a:solidFill>
                  <a:srgbClr val="FFFF00"/>
                </a:solidFill>
                <a:effectLst/>
                <a:latin typeface="Arial" panose="020B0604020202020204" pitchFamily="34" charset="0"/>
              </a:rPr>
              <a:t>basedcryptojacking</a:t>
            </a:r>
            <a:r>
              <a:rPr lang="es-CO" sz="1050" b="0" i="0" dirty="0">
                <a:solidFill>
                  <a:srgbClr val="FFFF00"/>
                </a:solidFill>
                <a:effectLst/>
                <a:latin typeface="Arial" panose="020B0604020202020204" pitchFamily="34" charset="0"/>
              </a:rPr>
              <a:t>. , 58-66. </a:t>
            </a:r>
            <a:r>
              <a:rPr lang="es-CO" sz="1050" b="0" i="0" dirty="0" err="1">
                <a:solidFill>
                  <a:srgbClr val="FFFF00"/>
                </a:solidFill>
                <a:effectLst/>
                <a:latin typeface="Arial" panose="020B0604020202020204" pitchFamily="34" charset="0"/>
              </a:rPr>
              <a:t>doi</a:t>
            </a:r>
            <a:r>
              <a:rPr lang="es-CO" sz="1050" b="0" i="0" dirty="0">
                <a:solidFill>
                  <a:srgbClr val="FFFF00"/>
                </a:solidFill>
                <a:effectLst/>
                <a:latin typeface="Arial" panose="020B0604020202020204" pitchFamily="34" charset="0"/>
              </a:rPr>
              <a:t>: 10.1109/EuroSPW.2018.00014</a:t>
            </a:r>
            <a:endParaRPr lang="es-CO" sz="1050" dirty="0">
              <a:solidFill>
                <a:srgbClr val="FFFF00"/>
              </a:solidFill>
            </a:endParaRPr>
          </a:p>
        </p:txBody>
      </p:sp>
      <p:pic>
        <p:nvPicPr>
          <p:cNvPr id="1028" name="Picture 4" descr="Icono Bitcoin PNG transparente - StickPNG">
            <a:extLst>
              <a:ext uri="{FF2B5EF4-FFF2-40B4-BE49-F238E27FC236}">
                <a16:creationId xmlns:a16="http://schemas.microsoft.com/office/drawing/2014/main" id="{B0F73F1D-60D6-4B08-B203-4EE551F8AD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530" y="5883275"/>
            <a:ext cx="576100" cy="57802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1D9D9BA1-74AF-4122-BBED-4790BC243DCA}"/>
              </a:ext>
            </a:extLst>
          </p:cNvPr>
          <p:cNvSpPr txBox="1"/>
          <p:nvPr/>
        </p:nvSpPr>
        <p:spPr>
          <a:xfrm>
            <a:off x="245115" y="6461302"/>
            <a:ext cx="950901" cy="307777"/>
          </a:xfrm>
          <a:prstGeom prst="rect">
            <a:avLst/>
          </a:prstGeom>
          <a:noFill/>
        </p:spPr>
        <p:txBody>
          <a:bodyPr wrap="none" rtlCol="0">
            <a:spAutoFit/>
          </a:bodyPr>
          <a:lstStyle/>
          <a:p>
            <a:r>
              <a:rPr lang="es-CO" sz="1400" dirty="0"/>
              <a:t>418 años</a:t>
            </a:r>
          </a:p>
        </p:txBody>
      </p:sp>
      <p:sp>
        <p:nvSpPr>
          <p:cNvPr id="8" name="Rectángulo 7">
            <a:extLst>
              <a:ext uri="{FF2B5EF4-FFF2-40B4-BE49-F238E27FC236}">
                <a16:creationId xmlns:a16="http://schemas.microsoft.com/office/drawing/2014/main" id="{C6783BF4-AF3A-41B9-8E17-63293DB4847B}"/>
              </a:ext>
            </a:extLst>
          </p:cNvPr>
          <p:cNvSpPr/>
          <p:nvPr/>
        </p:nvSpPr>
        <p:spPr>
          <a:xfrm>
            <a:off x="219730" y="5776823"/>
            <a:ext cx="6333469" cy="108117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7771652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2">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4">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D5F6187D-0232-41CF-8DCB-B68ED5E59F00}"/>
              </a:ext>
            </a:extLst>
          </p:cNvPr>
          <p:cNvPicPr>
            <a:picLocks noChangeAspect="1"/>
          </p:cNvPicPr>
          <p:nvPr/>
        </p:nvPicPr>
        <p:blipFill>
          <a:blip r:embed="rId2"/>
          <a:stretch>
            <a:fillRect/>
          </a:stretch>
        </p:blipFill>
        <p:spPr>
          <a:xfrm>
            <a:off x="965200" y="1441409"/>
            <a:ext cx="2879083" cy="3975180"/>
          </a:xfrm>
          <a:prstGeom prst="rect">
            <a:avLst/>
          </a:prstGeom>
        </p:spPr>
      </p:pic>
      <p:sp>
        <p:nvSpPr>
          <p:cNvPr id="21" name="Rectangle 16">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B9BA8541-6EF5-4BFA-9613-2EF994326527}"/>
              </a:ext>
            </a:extLst>
          </p:cNvPr>
          <p:cNvPicPr>
            <a:picLocks noChangeAspect="1"/>
          </p:cNvPicPr>
          <p:nvPr/>
        </p:nvPicPr>
        <p:blipFill>
          <a:blip r:embed="rId3"/>
          <a:stretch>
            <a:fillRect/>
          </a:stretch>
        </p:blipFill>
        <p:spPr>
          <a:xfrm>
            <a:off x="4647976" y="1997899"/>
            <a:ext cx="2880360" cy="2863215"/>
          </a:xfrm>
          <a:prstGeom prst="rect">
            <a:avLst/>
          </a:prstGeom>
        </p:spPr>
      </p:pic>
      <p:sp>
        <p:nvSpPr>
          <p:cNvPr id="19" name="Rectangle 18">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8E0C1437-C999-4018-8776-0CD53354A9AF}"/>
              </a:ext>
            </a:extLst>
          </p:cNvPr>
          <p:cNvPicPr>
            <a:picLocks noChangeAspect="1"/>
          </p:cNvPicPr>
          <p:nvPr/>
        </p:nvPicPr>
        <p:blipFill>
          <a:blip r:embed="rId4"/>
          <a:stretch>
            <a:fillRect/>
          </a:stretch>
        </p:blipFill>
        <p:spPr>
          <a:xfrm>
            <a:off x="8343941" y="2143124"/>
            <a:ext cx="2880360" cy="2571750"/>
          </a:xfrm>
          <a:prstGeom prst="rect">
            <a:avLst/>
          </a:prstGeom>
        </p:spPr>
      </p:pic>
      <p:sp>
        <p:nvSpPr>
          <p:cNvPr id="2" name="Marcador de número de diapositiva 1">
            <a:extLst>
              <a:ext uri="{FF2B5EF4-FFF2-40B4-BE49-F238E27FC236}">
                <a16:creationId xmlns:a16="http://schemas.microsoft.com/office/drawing/2014/main" id="{0842CB01-9D77-4652-A7FF-23D1748B2618}"/>
              </a:ext>
            </a:extLst>
          </p:cNvPr>
          <p:cNvSpPr>
            <a:spLocks noGrp="1"/>
          </p:cNvSpPr>
          <p:nvPr>
            <p:ph type="sldNum" sz="quarter" idx="12"/>
          </p:nvPr>
        </p:nvSpPr>
        <p:spPr>
          <a:xfrm>
            <a:off x="8610600" y="6356350"/>
            <a:ext cx="2743200" cy="365125"/>
          </a:xfrm>
        </p:spPr>
        <p:txBody>
          <a:bodyPr>
            <a:normAutofit/>
          </a:bodyPr>
          <a:lstStyle/>
          <a:p>
            <a:pPr>
              <a:spcAft>
                <a:spcPts val="600"/>
              </a:spcAft>
            </a:pPr>
            <a:fld id="{686F1EC4-E6AC-4C4E-87EF-1D1F5F80E684}" type="slidenum">
              <a:rPr lang="es-CO" smtClean="0"/>
              <a:pPr>
                <a:spcAft>
                  <a:spcPts val="600"/>
                </a:spcAft>
              </a:pPr>
              <a:t>50</a:t>
            </a:fld>
            <a:endParaRPr lang="es-CO"/>
          </a:p>
        </p:txBody>
      </p:sp>
      <p:grpSp>
        <p:nvGrpSpPr>
          <p:cNvPr id="22" name="Grupo 21">
            <a:extLst>
              <a:ext uri="{FF2B5EF4-FFF2-40B4-BE49-F238E27FC236}">
                <a16:creationId xmlns:a16="http://schemas.microsoft.com/office/drawing/2014/main" id="{C264AEA7-3CAA-4D69-811C-D146992947F1}"/>
              </a:ext>
            </a:extLst>
          </p:cNvPr>
          <p:cNvGrpSpPr/>
          <p:nvPr/>
        </p:nvGrpSpPr>
        <p:grpSpPr>
          <a:xfrm>
            <a:off x="8538673" y="5559116"/>
            <a:ext cx="2490895" cy="518400"/>
            <a:chOff x="2554" y="1868"/>
            <a:chExt cx="2490895" cy="518400"/>
          </a:xfrm>
        </p:grpSpPr>
        <p:sp>
          <p:nvSpPr>
            <p:cNvPr id="23" name="Rectángulo 22">
              <a:extLst>
                <a:ext uri="{FF2B5EF4-FFF2-40B4-BE49-F238E27FC236}">
                  <a16:creationId xmlns:a16="http://schemas.microsoft.com/office/drawing/2014/main" id="{7B8B2238-9BF3-4988-81EB-20BF975B7819}"/>
                </a:ext>
              </a:extLst>
            </p:cNvPr>
            <p:cNvSpPr/>
            <p:nvPr/>
          </p:nvSpPr>
          <p:spPr>
            <a:xfrm>
              <a:off x="2554" y="1868"/>
              <a:ext cx="2490895" cy="518400"/>
            </a:xfrm>
            <a:prstGeom prst="rect">
              <a:avLst/>
            </a:prstGeom>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24" name="CuadroTexto 23">
              <a:extLst>
                <a:ext uri="{FF2B5EF4-FFF2-40B4-BE49-F238E27FC236}">
                  <a16:creationId xmlns:a16="http://schemas.microsoft.com/office/drawing/2014/main" id="{59D98C82-08A7-430A-A883-F41A9B264B61}"/>
                </a:ext>
              </a:extLst>
            </p:cNvPr>
            <p:cNvSpPr txBox="1"/>
            <p:nvPr/>
          </p:nvSpPr>
          <p:spPr>
            <a:xfrm>
              <a:off x="2554" y="1868"/>
              <a:ext cx="2490895" cy="518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s-CO" sz="1300" kern="1200" dirty="0" err="1">
                  <a:latin typeface="Arial" panose="020B0604020202020204" pitchFamily="34" charset="0"/>
                  <a:cs typeface="Arial" panose="020B0604020202020204" pitchFamily="34" charset="0"/>
                </a:rPr>
                <a:t>Anova</a:t>
              </a:r>
              <a:r>
                <a:rPr lang="es-CO" sz="1300" kern="1200" dirty="0">
                  <a:latin typeface="Arial" panose="020B0604020202020204" pitchFamily="34" charset="0"/>
                  <a:cs typeface="Arial" panose="020B0604020202020204" pitchFamily="34" charset="0"/>
                </a:rPr>
                <a:t> F-</a:t>
              </a:r>
              <a:r>
                <a:rPr lang="es-CO" sz="1300" kern="1200" dirty="0" err="1">
                  <a:latin typeface="Arial" panose="020B0604020202020204" pitchFamily="34" charset="0"/>
                  <a:cs typeface="Arial" panose="020B0604020202020204" pitchFamily="34" charset="0"/>
                </a:rPr>
                <a:t>Value</a:t>
              </a:r>
              <a:endParaRPr lang="es-CO" sz="1300" kern="1200" dirty="0">
                <a:latin typeface="Arial" panose="020B0604020202020204" pitchFamily="34" charset="0"/>
                <a:cs typeface="Arial" panose="020B0604020202020204" pitchFamily="34" charset="0"/>
              </a:endParaRPr>
            </a:p>
          </p:txBody>
        </p:sp>
      </p:grpSp>
      <p:grpSp>
        <p:nvGrpSpPr>
          <p:cNvPr id="25" name="Grupo 24">
            <a:extLst>
              <a:ext uri="{FF2B5EF4-FFF2-40B4-BE49-F238E27FC236}">
                <a16:creationId xmlns:a16="http://schemas.microsoft.com/office/drawing/2014/main" id="{343666D6-45CD-450C-BF8E-E061261A5EED}"/>
              </a:ext>
            </a:extLst>
          </p:cNvPr>
          <p:cNvGrpSpPr/>
          <p:nvPr/>
        </p:nvGrpSpPr>
        <p:grpSpPr>
          <a:xfrm>
            <a:off x="790556" y="5655395"/>
            <a:ext cx="2490895" cy="518400"/>
            <a:chOff x="2842176" y="1868"/>
            <a:chExt cx="2490895" cy="518400"/>
          </a:xfrm>
        </p:grpSpPr>
        <p:sp>
          <p:nvSpPr>
            <p:cNvPr id="26" name="Rectángulo 25">
              <a:extLst>
                <a:ext uri="{FF2B5EF4-FFF2-40B4-BE49-F238E27FC236}">
                  <a16:creationId xmlns:a16="http://schemas.microsoft.com/office/drawing/2014/main" id="{50C4F915-3005-4039-B4E8-A3245AE8ACCB}"/>
                </a:ext>
              </a:extLst>
            </p:cNvPr>
            <p:cNvSpPr/>
            <p:nvPr/>
          </p:nvSpPr>
          <p:spPr>
            <a:xfrm>
              <a:off x="2842176" y="1868"/>
              <a:ext cx="2490895" cy="518400"/>
            </a:xfrm>
            <a:prstGeom prst="rect">
              <a:avLst/>
            </a:prstGeom>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27" name="CuadroTexto 26">
              <a:extLst>
                <a:ext uri="{FF2B5EF4-FFF2-40B4-BE49-F238E27FC236}">
                  <a16:creationId xmlns:a16="http://schemas.microsoft.com/office/drawing/2014/main" id="{7CB39B4C-136A-4C6A-AE3A-79831BDE9EC4}"/>
                </a:ext>
              </a:extLst>
            </p:cNvPr>
            <p:cNvSpPr txBox="1"/>
            <p:nvPr/>
          </p:nvSpPr>
          <p:spPr>
            <a:xfrm>
              <a:off x="2842176" y="1868"/>
              <a:ext cx="2490895" cy="518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s-CO" sz="1300" kern="1200" dirty="0" err="1">
                  <a:latin typeface="Arial" panose="020B0604020202020204" pitchFamily="34" charset="0"/>
                  <a:cs typeface="Arial" panose="020B0604020202020204" pitchFamily="34" charset="0"/>
                </a:rPr>
                <a:t>ExtraTreesClassifer</a:t>
              </a:r>
              <a:endParaRPr lang="es-CO" sz="1300" kern="1200" dirty="0">
                <a:latin typeface="Arial" panose="020B0604020202020204" pitchFamily="34" charset="0"/>
                <a:cs typeface="Arial" panose="020B0604020202020204" pitchFamily="34" charset="0"/>
              </a:endParaRPr>
            </a:p>
          </p:txBody>
        </p:sp>
      </p:grpSp>
      <p:grpSp>
        <p:nvGrpSpPr>
          <p:cNvPr id="28" name="Grupo 27">
            <a:extLst>
              <a:ext uri="{FF2B5EF4-FFF2-40B4-BE49-F238E27FC236}">
                <a16:creationId xmlns:a16="http://schemas.microsoft.com/office/drawing/2014/main" id="{A0439171-9873-4F95-AE5A-71B9CAA8C02A}"/>
              </a:ext>
            </a:extLst>
          </p:cNvPr>
          <p:cNvGrpSpPr/>
          <p:nvPr/>
        </p:nvGrpSpPr>
        <p:grpSpPr>
          <a:xfrm>
            <a:off x="4681841" y="5470154"/>
            <a:ext cx="2490895" cy="518400"/>
            <a:chOff x="5681797" y="1868"/>
            <a:chExt cx="2490895" cy="518400"/>
          </a:xfrm>
        </p:grpSpPr>
        <p:sp>
          <p:nvSpPr>
            <p:cNvPr id="29" name="Rectángulo 28">
              <a:extLst>
                <a:ext uri="{FF2B5EF4-FFF2-40B4-BE49-F238E27FC236}">
                  <a16:creationId xmlns:a16="http://schemas.microsoft.com/office/drawing/2014/main" id="{E35E2C86-8829-4946-924E-A839E5C95603}"/>
                </a:ext>
              </a:extLst>
            </p:cNvPr>
            <p:cNvSpPr/>
            <p:nvPr/>
          </p:nvSpPr>
          <p:spPr>
            <a:xfrm>
              <a:off x="5681797" y="1868"/>
              <a:ext cx="2490895" cy="518400"/>
            </a:xfrm>
            <a:prstGeom prst="rect">
              <a:avLst/>
            </a:prstGeom>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30" name="CuadroTexto 29">
              <a:extLst>
                <a:ext uri="{FF2B5EF4-FFF2-40B4-BE49-F238E27FC236}">
                  <a16:creationId xmlns:a16="http://schemas.microsoft.com/office/drawing/2014/main" id="{154BA77F-953E-4109-B653-EBE27F1C81C1}"/>
                </a:ext>
              </a:extLst>
            </p:cNvPr>
            <p:cNvSpPr txBox="1"/>
            <p:nvPr/>
          </p:nvSpPr>
          <p:spPr>
            <a:xfrm>
              <a:off x="5681797" y="1868"/>
              <a:ext cx="2490895" cy="518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s-CO" sz="1300" kern="1200" dirty="0">
                  <a:latin typeface="Arial" panose="020B0604020202020204" pitchFamily="34" charset="0"/>
                  <a:cs typeface="Arial" panose="020B0604020202020204" pitchFamily="34" charset="0"/>
                </a:rPr>
                <a:t>Criterio Experto</a:t>
              </a:r>
            </a:p>
          </p:txBody>
        </p:sp>
      </p:grpSp>
    </p:spTree>
    <p:extLst>
      <p:ext uri="{BB962C8B-B14F-4D97-AF65-F5344CB8AC3E}">
        <p14:creationId xmlns:p14="http://schemas.microsoft.com/office/powerpoint/2010/main" val="41230012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4AE92AD-7F09-41C1-87B9-6D77CF0A3429}"/>
              </a:ext>
            </a:extLst>
          </p:cNvPr>
          <p:cNvSpPr>
            <a:spLocks noGrp="1"/>
          </p:cNvSpPr>
          <p:nvPr>
            <p:ph type="sldNum" sz="quarter" idx="12"/>
          </p:nvPr>
        </p:nvSpPr>
        <p:spPr/>
        <p:txBody>
          <a:bodyPr/>
          <a:lstStyle/>
          <a:p>
            <a:fld id="{686F1EC4-E6AC-4C4E-87EF-1D1F5F80E684}" type="slidenum">
              <a:rPr lang="es-CO" smtClean="0"/>
              <a:t>51</a:t>
            </a:fld>
            <a:endParaRPr lang="es-CO"/>
          </a:p>
        </p:txBody>
      </p:sp>
      <p:pic>
        <p:nvPicPr>
          <p:cNvPr id="7" name="Imagen 6" descr="Diagrama&#10;&#10;Descripción generada automáticamente con confianza media">
            <a:extLst>
              <a:ext uri="{FF2B5EF4-FFF2-40B4-BE49-F238E27FC236}">
                <a16:creationId xmlns:a16="http://schemas.microsoft.com/office/drawing/2014/main" id="{1317F1CA-1B95-4106-AF75-9243C879C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269" y="2052084"/>
            <a:ext cx="5019675" cy="2286000"/>
          </a:xfrm>
          <a:prstGeom prst="rect">
            <a:avLst/>
          </a:prstGeom>
        </p:spPr>
      </p:pic>
      <p:sp>
        <p:nvSpPr>
          <p:cNvPr id="10" name="CuadroTexto 9">
            <a:extLst>
              <a:ext uri="{FF2B5EF4-FFF2-40B4-BE49-F238E27FC236}">
                <a16:creationId xmlns:a16="http://schemas.microsoft.com/office/drawing/2014/main" id="{6088AD25-7B9C-4C4E-B7F3-E316AF9019D6}"/>
              </a:ext>
            </a:extLst>
          </p:cNvPr>
          <p:cNvSpPr txBox="1"/>
          <p:nvPr/>
        </p:nvSpPr>
        <p:spPr>
          <a:xfrm>
            <a:off x="6096000" y="2456420"/>
            <a:ext cx="4844902" cy="1477328"/>
          </a:xfrm>
          <a:prstGeom prst="rect">
            <a:avLst/>
          </a:prstGeom>
          <a:noFill/>
        </p:spPr>
        <p:txBody>
          <a:bodyPr wrap="square">
            <a:spAutoFit/>
          </a:bodyPr>
          <a:lstStyle/>
          <a:p>
            <a:r>
              <a:rPr lang="es-CO" b="0" i="0" dirty="0">
                <a:effectLst/>
                <a:latin typeface="Arial" panose="020B0604020202020204" pitchFamily="34" charset="0"/>
                <a:cs typeface="Arial" panose="020B0604020202020204" pitchFamily="34" charset="0"/>
              </a:rPr>
              <a:t>Es una función de enrutador CISCO con el propósito de analizar el tráfico de red, que agrupa los paquetes que tienen en valores en común. Con la finalidad de resumir información.</a:t>
            </a:r>
            <a:endParaRPr lang="es-CO" dirty="0">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CFA1A2C6-01B5-4130-8D4F-424F77027EB1}"/>
              </a:ext>
            </a:extLst>
          </p:cNvPr>
          <p:cNvSpPr txBox="1"/>
          <p:nvPr/>
        </p:nvSpPr>
        <p:spPr>
          <a:xfrm>
            <a:off x="2778882" y="656006"/>
            <a:ext cx="5753746" cy="707886"/>
          </a:xfrm>
          <a:prstGeom prst="rect">
            <a:avLst/>
          </a:prstGeom>
          <a:noFill/>
        </p:spPr>
        <p:txBody>
          <a:bodyPr wrap="square" rtlCol="0">
            <a:spAutoFit/>
          </a:bodyPr>
          <a:lstStyle/>
          <a:p>
            <a:pPr algn="ctr"/>
            <a:r>
              <a:rPr lang="es-CO" sz="4000" b="0" i="0" dirty="0">
                <a:effectLst/>
                <a:latin typeface="Grotesque" panose="020B0804020202020204" pitchFamily="34" charset="0"/>
              </a:rPr>
              <a:t>Netflow</a:t>
            </a:r>
            <a:endParaRPr lang="es-CO" sz="4000" b="1" dirty="0">
              <a:latin typeface="Grotesque" panose="020B0804020202020204" pitchFamily="34" charset="0"/>
            </a:endParaRPr>
          </a:p>
        </p:txBody>
      </p:sp>
    </p:spTree>
    <p:extLst>
      <p:ext uri="{BB962C8B-B14F-4D97-AF65-F5344CB8AC3E}">
        <p14:creationId xmlns:p14="http://schemas.microsoft.com/office/powerpoint/2010/main" val="14639747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BA7240A-D051-4B49-A8EF-8F034ED38BBD}"/>
              </a:ext>
            </a:extLst>
          </p:cNvPr>
          <p:cNvSpPr>
            <a:spLocks noGrp="1"/>
          </p:cNvSpPr>
          <p:nvPr>
            <p:ph type="sldNum" sz="quarter" idx="12"/>
          </p:nvPr>
        </p:nvSpPr>
        <p:spPr/>
        <p:txBody>
          <a:bodyPr/>
          <a:lstStyle/>
          <a:p>
            <a:fld id="{686F1EC4-E6AC-4C4E-87EF-1D1F5F80E684}" type="slidenum">
              <a:rPr lang="es-CO" smtClean="0"/>
              <a:t>52</a:t>
            </a:fld>
            <a:endParaRPr lang="es-CO"/>
          </a:p>
        </p:txBody>
      </p:sp>
      <p:sp>
        <p:nvSpPr>
          <p:cNvPr id="3" name="CuadroTexto 2">
            <a:extLst>
              <a:ext uri="{FF2B5EF4-FFF2-40B4-BE49-F238E27FC236}">
                <a16:creationId xmlns:a16="http://schemas.microsoft.com/office/drawing/2014/main" id="{76802DC7-161E-47FB-9B23-9E604F0A8C3B}"/>
              </a:ext>
            </a:extLst>
          </p:cNvPr>
          <p:cNvSpPr txBox="1"/>
          <p:nvPr/>
        </p:nvSpPr>
        <p:spPr>
          <a:xfrm>
            <a:off x="2778882" y="656006"/>
            <a:ext cx="5753746" cy="707886"/>
          </a:xfrm>
          <a:prstGeom prst="rect">
            <a:avLst/>
          </a:prstGeom>
          <a:noFill/>
        </p:spPr>
        <p:txBody>
          <a:bodyPr wrap="square" rtlCol="0">
            <a:spAutoFit/>
          </a:bodyPr>
          <a:lstStyle/>
          <a:p>
            <a:pPr algn="ctr"/>
            <a:r>
              <a:rPr lang="es-CO" sz="4000" b="0" i="0" dirty="0">
                <a:effectLst/>
                <a:latin typeface="Grotesque" panose="020B0804020202020204" pitchFamily="34" charset="0"/>
              </a:rPr>
              <a:t>Stratum</a:t>
            </a:r>
            <a:endParaRPr lang="es-CO" sz="4000" b="1" dirty="0">
              <a:latin typeface="Grotesque" panose="020B0804020202020204" pitchFamily="34" charset="0"/>
            </a:endParaRPr>
          </a:p>
        </p:txBody>
      </p:sp>
      <p:sp>
        <p:nvSpPr>
          <p:cNvPr id="5" name="CuadroTexto 4">
            <a:extLst>
              <a:ext uri="{FF2B5EF4-FFF2-40B4-BE49-F238E27FC236}">
                <a16:creationId xmlns:a16="http://schemas.microsoft.com/office/drawing/2014/main" id="{EC8F2275-EE6A-46D4-A70E-CF3BD1A358FC}"/>
              </a:ext>
            </a:extLst>
          </p:cNvPr>
          <p:cNvSpPr txBox="1"/>
          <p:nvPr/>
        </p:nvSpPr>
        <p:spPr>
          <a:xfrm>
            <a:off x="1041990" y="2063292"/>
            <a:ext cx="9633098" cy="923330"/>
          </a:xfrm>
          <a:prstGeom prst="rect">
            <a:avLst/>
          </a:prstGeom>
          <a:noFill/>
        </p:spPr>
        <p:txBody>
          <a:bodyPr wrap="square">
            <a:spAutoFit/>
          </a:bodyPr>
          <a:lstStyle/>
          <a:p>
            <a:r>
              <a:rPr lang="es-CO" dirty="0"/>
              <a:t>Es el protocolo que permite a los mineros recibir carga de trabajo de manera confiable y eficiente de servidores mineros. Este protocolo esta construido sobre TCP/IP y trabaja con el formato JSON-RPC </a:t>
            </a:r>
          </a:p>
        </p:txBody>
      </p:sp>
    </p:spTree>
    <p:extLst>
      <p:ext uri="{BB962C8B-B14F-4D97-AF65-F5344CB8AC3E}">
        <p14:creationId xmlns:p14="http://schemas.microsoft.com/office/powerpoint/2010/main" val="29837925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61D9A0E-72FB-44BD-9E67-A4A1E4A1559E}"/>
              </a:ext>
            </a:extLst>
          </p:cNvPr>
          <p:cNvSpPr>
            <a:spLocks noGrp="1"/>
          </p:cNvSpPr>
          <p:nvPr>
            <p:ph type="sldNum" sz="quarter" idx="12"/>
          </p:nvPr>
        </p:nvSpPr>
        <p:spPr/>
        <p:txBody>
          <a:bodyPr/>
          <a:lstStyle/>
          <a:p>
            <a:fld id="{686F1EC4-E6AC-4C4E-87EF-1D1F5F80E684}" type="slidenum">
              <a:rPr lang="es-CO" smtClean="0"/>
              <a:t>53</a:t>
            </a:fld>
            <a:endParaRPr lang="es-CO"/>
          </a:p>
        </p:txBody>
      </p:sp>
      <p:pic>
        <p:nvPicPr>
          <p:cNvPr id="4" name="Imagen 3">
            <a:extLst>
              <a:ext uri="{FF2B5EF4-FFF2-40B4-BE49-F238E27FC236}">
                <a16:creationId xmlns:a16="http://schemas.microsoft.com/office/drawing/2014/main" id="{B434CF41-D073-4041-A38F-4F895BCB2ABB}"/>
              </a:ext>
            </a:extLst>
          </p:cNvPr>
          <p:cNvPicPr>
            <a:picLocks noChangeAspect="1"/>
          </p:cNvPicPr>
          <p:nvPr/>
        </p:nvPicPr>
        <p:blipFill>
          <a:blip r:embed="rId3"/>
          <a:stretch>
            <a:fillRect/>
          </a:stretch>
        </p:blipFill>
        <p:spPr>
          <a:xfrm>
            <a:off x="3096621" y="1787266"/>
            <a:ext cx="5743575" cy="3857625"/>
          </a:xfrm>
          <a:prstGeom prst="rect">
            <a:avLst/>
          </a:prstGeom>
        </p:spPr>
      </p:pic>
    </p:spTree>
    <p:extLst>
      <p:ext uri="{BB962C8B-B14F-4D97-AF65-F5344CB8AC3E}">
        <p14:creationId xmlns:p14="http://schemas.microsoft.com/office/powerpoint/2010/main" val="3963429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BF8E20BD-6B64-4A52-B234-9FFD43337595}"/>
              </a:ext>
            </a:extLst>
          </p:cNvPr>
          <p:cNvSpPr>
            <a:spLocks noGrp="1"/>
          </p:cNvSpPr>
          <p:nvPr>
            <p:ph type="sldNum" sz="quarter" idx="12"/>
          </p:nvPr>
        </p:nvSpPr>
        <p:spPr/>
        <p:txBody>
          <a:bodyPr/>
          <a:lstStyle/>
          <a:p>
            <a:fld id="{686F1EC4-E6AC-4C4E-87EF-1D1F5F80E684}" type="slidenum">
              <a:rPr lang="es-CO" smtClean="0"/>
              <a:t>6</a:t>
            </a:fld>
            <a:endParaRPr lang="es-CO"/>
          </a:p>
        </p:txBody>
      </p:sp>
      <p:sp>
        <p:nvSpPr>
          <p:cNvPr id="4" name="CuadroTexto 3">
            <a:extLst>
              <a:ext uri="{FF2B5EF4-FFF2-40B4-BE49-F238E27FC236}">
                <a16:creationId xmlns:a16="http://schemas.microsoft.com/office/drawing/2014/main" id="{A3722376-50DD-48D6-B177-BE300552C001}"/>
              </a:ext>
            </a:extLst>
          </p:cNvPr>
          <p:cNvSpPr txBox="1"/>
          <p:nvPr/>
        </p:nvSpPr>
        <p:spPr>
          <a:xfrm>
            <a:off x="1004711" y="1034534"/>
            <a:ext cx="3996267" cy="707886"/>
          </a:xfrm>
          <a:prstGeom prst="rect">
            <a:avLst/>
          </a:prstGeom>
          <a:noFill/>
        </p:spPr>
        <p:txBody>
          <a:bodyPr wrap="square">
            <a:spAutoFit/>
          </a:bodyPr>
          <a:lstStyle/>
          <a:p>
            <a:r>
              <a:rPr lang="es-CO" sz="4000" b="1" dirty="0">
                <a:solidFill>
                  <a:srgbClr val="FFFF00"/>
                </a:solidFill>
                <a:latin typeface="Grotesque" panose="020B0504020202020204" pitchFamily="34" charset="0"/>
              </a:rPr>
              <a:t>Cryptojacking</a:t>
            </a:r>
            <a:endParaRPr lang="es-CO" sz="4000" dirty="0">
              <a:solidFill>
                <a:srgbClr val="FFFF00"/>
              </a:solidFill>
            </a:endParaRPr>
          </a:p>
        </p:txBody>
      </p:sp>
      <p:sp>
        <p:nvSpPr>
          <p:cNvPr id="6" name="CuadroTexto 5">
            <a:extLst>
              <a:ext uri="{FF2B5EF4-FFF2-40B4-BE49-F238E27FC236}">
                <a16:creationId xmlns:a16="http://schemas.microsoft.com/office/drawing/2014/main" id="{2A4735B5-06D4-43A3-B62A-299F7115C7BF}"/>
              </a:ext>
            </a:extLst>
          </p:cNvPr>
          <p:cNvSpPr txBox="1"/>
          <p:nvPr/>
        </p:nvSpPr>
        <p:spPr>
          <a:xfrm>
            <a:off x="1004711" y="2163233"/>
            <a:ext cx="4580163" cy="3266985"/>
          </a:xfrm>
          <a:prstGeom prst="rect">
            <a:avLst/>
          </a:prstGeom>
          <a:noFill/>
        </p:spPr>
        <p:txBody>
          <a:bodyPr wrap="square" rtlCol="0">
            <a:spAutoFit/>
          </a:bodyPr>
          <a:lstStyle/>
          <a:p>
            <a:pPr algn="just">
              <a:lnSpc>
                <a:spcPct val="150000"/>
              </a:lnSpc>
            </a:pPr>
            <a:r>
              <a:rPr lang="es-CO" sz="2000" dirty="0">
                <a:latin typeface="Arial" panose="020B0604020202020204" pitchFamily="34" charset="0"/>
                <a:cs typeface="Arial" panose="020B0604020202020204" pitchFamily="34" charset="0"/>
              </a:rPr>
              <a:t>Es el uso indebido y sin autorización de dispositivos con capacidad de conexión a internet para hacer minería de criptomonedas. Degradando el </a:t>
            </a:r>
            <a:r>
              <a:rPr lang="es-CO" sz="2000" i="1" dirty="0">
                <a:latin typeface="Arial" panose="020B0604020202020204" pitchFamily="34" charset="0"/>
                <a:cs typeface="Arial" panose="020B0604020202020204" pitchFamily="34" charset="0"/>
              </a:rPr>
              <a:t>hardware</a:t>
            </a:r>
            <a:r>
              <a:rPr lang="es-CO" sz="2000" dirty="0">
                <a:latin typeface="Arial" panose="020B0604020202020204" pitchFamily="34" charset="0"/>
                <a:cs typeface="Arial" panose="020B0604020202020204" pitchFamily="34" charset="0"/>
              </a:rPr>
              <a:t> del equipo afectado, así como un incremento de costos por concepto de energía a la víctima. </a:t>
            </a:r>
          </a:p>
        </p:txBody>
      </p:sp>
      <p:pic>
        <p:nvPicPr>
          <p:cNvPr id="2050" name="Picture 2" descr="¿Qué es el Cryptojacking?">
            <a:extLst>
              <a:ext uri="{FF2B5EF4-FFF2-40B4-BE49-F238E27FC236}">
                <a16:creationId xmlns:a16="http://schemas.microsoft.com/office/drawing/2014/main" id="{E21B4268-9420-428E-AB34-B92013303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3162" y="1562165"/>
            <a:ext cx="5251719" cy="3629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641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79D7E9D-503C-4369-A761-FC6935F53E60}"/>
              </a:ext>
            </a:extLst>
          </p:cNvPr>
          <p:cNvSpPr>
            <a:spLocks noGrp="1"/>
          </p:cNvSpPr>
          <p:nvPr>
            <p:ph type="sldNum" sz="quarter" idx="12"/>
          </p:nvPr>
        </p:nvSpPr>
        <p:spPr/>
        <p:txBody>
          <a:bodyPr/>
          <a:lstStyle/>
          <a:p>
            <a:fld id="{686F1EC4-E6AC-4C4E-87EF-1D1F5F80E684}" type="slidenum">
              <a:rPr lang="es-CO" smtClean="0"/>
              <a:t>7</a:t>
            </a:fld>
            <a:endParaRPr lang="es-CO"/>
          </a:p>
        </p:txBody>
      </p:sp>
      <p:pic>
        <p:nvPicPr>
          <p:cNvPr id="1026" name="Picture 2" descr="Las empresas ven cada vez más ataques de criptominería en infraestructuras en la nube">
            <a:extLst>
              <a:ext uri="{FF2B5EF4-FFF2-40B4-BE49-F238E27FC236}">
                <a16:creationId xmlns:a16="http://schemas.microsoft.com/office/drawing/2014/main" id="{50D94232-FF74-414D-802C-986DE0BF8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602" y="335339"/>
            <a:ext cx="3516082" cy="29076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suario de Binance pierde 191 BNB por estafa con perfiles falsos en Telegram">
            <a:extLst>
              <a:ext uri="{FF2B5EF4-FFF2-40B4-BE49-F238E27FC236}">
                <a16:creationId xmlns:a16="http://schemas.microsoft.com/office/drawing/2014/main" id="{4B5A698F-5C38-49F4-B88A-CE2513DA4C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513" y="521384"/>
            <a:ext cx="3507959" cy="2907616"/>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05B1E0D0-634B-4795-A734-A0697F6442A4}"/>
              </a:ext>
            </a:extLst>
          </p:cNvPr>
          <p:cNvSpPr txBox="1"/>
          <p:nvPr/>
        </p:nvSpPr>
        <p:spPr>
          <a:xfrm>
            <a:off x="1168682" y="3661212"/>
            <a:ext cx="3507960" cy="2308324"/>
          </a:xfrm>
          <a:prstGeom prst="rect">
            <a:avLst/>
          </a:prstGeom>
          <a:noFill/>
        </p:spPr>
        <p:txBody>
          <a:bodyPr wrap="square" rtlCol="0">
            <a:spAutoFit/>
          </a:bodyPr>
          <a:lstStyle/>
          <a:p>
            <a:pPr algn="ctr"/>
            <a:r>
              <a:rPr lang="es-CO" b="1" dirty="0">
                <a:latin typeface="Arial" panose="020B0604020202020204" pitchFamily="34" charset="0"/>
                <a:cs typeface="Arial" panose="020B0604020202020204" pitchFamily="34" charset="0"/>
              </a:rPr>
              <a:t>Cryptojacking navegador</a:t>
            </a:r>
          </a:p>
          <a:p>
            <a:pPr algn="just"/>
            <a:endParaRPr lang="es-CO" dirty="0">
              <a:latin typeface="Arial" panose="020B0604020202020204" pitchFamily="34" charset="0"/>
              <a:cs typeface="Arial" panose="020B0604020202020204" pitchFamily="34" charset="0"/>
            </a:endParaRPr>
          </a:p>
          <a:p>
            <a:pPr algn="just"/>
            <a:r>
              <a:rPr lang="es-CO" dirty="0">
                <a:latin typeface="Arial" panose="020B0604020202020204" pitchFamily="34" charset="0"/>
                <a:cs typeface="Arial" panose="020B0604020202020204" pitchFamily="34" charset="0"/>
              </a:rPr>
              <a:t>Basta con que un dispositivo se conecte a un sitio web, para que el navegador cargue un script e inicie el proceso de minado, sin que el propietario de la página y el usuario se enteren.</a:t>
            </a:r>
          </a:p>
        </p:txBody>
      </p:sp>
      <p:sp>
        <p:nvSpPr>
          <p:cNvPr id="10" name="CuadroTexto 9">
            <a:extLst>
              <a:ext uri="{FF2B5EF4-FFF2-40B4-BE49-F238E27FC236}">
                <a16:creationId xmlns:a16="http://schemas.microsoft.com/office/drawing/2014/main" id="{D74670A7-95C6-4EAF-9326-8175CD571794}"/>
              </a:ext>
            </a:extLst>
          </p:cNvPr>
          <p:cNvSpPr txBox="1"/>
          <p:nvPr/>
        </p:nvSpPr>
        <p:spPr>
          <a:xfrm>
            <a:off x="6632724" y="3615046"/>
            <a:ext cx="3507960" cy="2308324"/>
          </a:xfrm>
          <a:prstGeom prst="rect">
            <a:avLst/>
          </a:prstGeom>
          <a:noFill/>
        </p:spPr>
        <p:txBody>
          <a:bodyPr wrap="square" rtlCol="0">
            <a:spAutoFit/>
          </a:bodyPr>
          <a:lstStyle/>
          <a:p>
            <a:pPr algn="ctr"/>
            <a:r>
              <a:rPr lang="es-CO" b="1" dirty="0">
                <a:latin typeface="Arial" panose="020B0604020202020204" pitchFamily="34" charset="0"/>
                <a:cs typeface="Arial" panose="020B0604020202020204" pitchFamily="34" charset="0"/>
              </a:rPr>
              <a:t>Ataques hacia la nube</a:t>
            </a:r>
          </a:p>
          <a:p>
            <a:pPr algn="just"/>
            <a:endParaRPr lang="es-CO" b="1" dirty="0">
              <a:latin typeface="Arial" panose="020B0604020202020204" pitchFamily="34" charset="0"/>
              <a:cs typeface="Arial" panose="020B0604020202020204" pitchFamily="34" charset="0"/>
            </a:endParaRPr>
          </a:p>
          <a:p>
            <a:pPr algn="just"/>
            <a:r>
              <a:rPr lang="es-CO" dirty="0">
                <a:latin typeface="Arial" panose="020B0604020202020204" pitchFamily="34" charset="0"/>
                <a:cs typeface="Arial" panose="020B0604020202020204" pitchFamily="34" charset="0"/>
              </a:rPr>
              <a:t>Se aprovechan de vulnerabilidades del sistema y suele hacerse ataques de </a:t>
            </a:r>
            <a:r>
              <a:rPr lang="es-CO" i="1" dirty="0">
                <a:latin typeface="Arial" panose="020B0604020202020204" pitchFamily="34" charset="0"/>
                <a:cs typeface="Arial" panose="020B0604020202020204" pitchFamily="34" charset="0"/>
              </a:rPr>
              <a:t>Living off </a:t>
            </a:r>
            <a:r>
              <a:rPr lang="es-CO" i="1" dirty="0" err="1">
                <a:latin typeface="Arial" panose="020B0604020202020204" pitchFamily="34" charset="0"/>
                <a:cs typeface="Arial" panose="020B0604020202020204" pitchFamily="34" charset="0"/>
              </a:rPr>
              <a:t>the</a:t>
            </a:r>
            <a:r>
              <a:rPr lang="es-CO" i="1" dirty="0">
                <a:latin typeface="Arial" panose="020B0604020202020204" pitchFamily="34" charset="0"/>
                <a:cs typeface="Arial" panose="020B0604020202020204" pitchFamily="34" charset="0"/>
              </a:rPr>
              <a:t> </a:t>
            </a:r>
            <a:r>
              <a:rPr lang="es-CO" i="1" dirty="0" err="1">
                <a:latin typeface="Arial" panose="020B0604020202020204" pitchFamily="34" charset="0"/>
                <a:cs typeface="Arial" panose="020B0604020202020204" pitchFamily="34" charset="0"/>
              </a:rPr>
              <a:t>land</a:t>
            </a:r>
            <a:r>
              <a:rPr lang="es-CO" i="1" dirty="0">
                <a:latin typeface="Arial" panose="020B0604020202020204" pitchFamily="34" charset="0"/>
                <a:cs typeface="Arial" panose="020B0604020202020204" pitchFamily="34" charset="0"/>
              </a:rPr>
              <a:t>. </a:t>
            </a:r>
            <a:r>
              <a:rPr lang="es-CO" dirty="0">
                <a:latin typeface="Arial" panose="020B0604020202020204" pitchFamily="34" charset="0"/>
                <a:cs typeface="Arial" panose="020B0604020202020204" pitchFamily="34" charset="0"/>
              </a:rPr>
              <a:t>Esta variante de minería es más compleja de hacerse, pero es más rentable.</a:t>
            </a:r>
          </a:p>
        </p:txBody>
      </p:sp>
    </p:spTree>
    <p:extLst>
      <p:ext uri="{BB962C8B-B14F-4D97-AF65-F5344CB8AC3E}">
        <p14:creationId xmlns:p14="http://schemas.microsoft.com/office/powerpoint/2010/main" val="2178880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2CCADCD-0C05-461C-9203-A6BA54740ED4}"/>
              </a:ext>
            </a:extLst>
          </p:cNvPr>
          <p:cNvSpPr>
            <a:spLocks noGrp="1"/>
          </p:cNvSpPr>
          <p:nvPr>
            <p:ph type="sldNum" sz="quarter" idx="12"/>
          </p:nvPr>
        </p:nvSpPr>
        <p:spPr/>
        <p:txBody>
          <a:bodyPr/>
          <a:lstStyle/>
          <a:p>
            <a:fld id="{686F1EC4-E6AC-4C4E-87EF-1D1F5F80E684}" type="slidenum">
              <a:rPr lang="es-CO" smtClean="0"/>
              <a:t>8</a:t>
            </a:fld>
            <a:endParaRPr lang="es-CO"/>
          </a:p>
        </p:txBody>
      </p:sp>
      <p:pic>
        <p:nvPicPr>
          <p:cNvPr id="3074" name="Picture 2" descr="Corea del Norte ejecuta a trader en escenario de represión a transacciones extranjeras">
            <a:extLst>
              <a:ext uri="{FF2B5EF4-FFF2-40B4-BE49-F238E27FC236}">
                <a16:creationId xmlns:a16="http://schemas.microsoft.com/office/drawing/2014/main" id="{7BD34AEA-FAC7-492A-8931-0A86E0C5DC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31" y="1291845"/>
            <a:ext cx="2744969" cy="2137155"/>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A15A73E6-2B2E-42F4-9B7D-FFCE7868A747}"/>
              </a:ext>
            </a:extLst>
          </p:cNvPr>
          <p:cNvSpPr txBox="1"/>
          <p:nvPr/>
        </p:nvSpPr>
        <p:spPr>
          <a:xfrm>
            <a:off x="3877627" y="697767"/>
            <a:ext cx="7693484" cy="923330"/>
          </a:xfrm>
          <a:prstGeom prst="rect">
            <a:avLst/>
          </a:prstGeom>
          <a:noFill/>
        </p:spPr>
        <p:txBody>
          <a:bodyPr wrap="square" rtlCol="0">
            <a:spAutoFit/>
          </a:bodyPr>
          <a:lstStyle/>
          <a:p>
            <a:r>
              <a:rPr lang="es-CO" dirty="0">
                <a:latin typeface="Arial" panose="020B0604020202020204" pitchFamily="34" charset="0"/>
                <a:cs typeface="Arial" panose="020B0604020202020204" pitchFamily="34" charset="0"/>
              </a:rPr>
              <a:t>Se hizo popular durante el 2017, con el uso indiscriminado del script de Coinhive, donde se reportaban 10 millones usuarios víctimas cada mes antes de su cierre en marzo 2019</a:t>
            </a:r>
          </a:p>
        </p:txBody>
      </p:sp>
      <p:sp>
        <p:nvSpPr>
          <p:cNvPr id="6" name="CuadroTexto 5">
            <a:extLst>
              <a:ext uri="{FF2B5EF4-FFF2-40B4-BE49-F238E27FC236}">
                <a16:creationId xmlns:a16="http://schemas.microsoft.com/office/drawing/2014/main" id="{1CFE8DF2-A27A-456A-8A6E-CD93E09EE4DB}"/>
              </a:ext>
            </a:extLst>
          </p:cNvPr>
          <p:cNvSpPr txBox="1"/>
          <p:nvPr/>
        </p:nvSpPr>
        <p:spPr>
          <a:xfrm>
            <a:off x="3901304" y="2170967"/>
            <a:ext cx="7556917" cy="1754326"/>
          </a:xfrm>
          <a:prstGeom prst="rect">
            <a:avLst/>
          </a:prstGeom>
          <a:noFill/>
        </p:spPr>
        <p:txBody>
          <a:bodyPr wrap="square" rtlCol="0">
            <a:spAutoFit/>
          </a:bodyPr>
          <a:lstStyle/>
          <a:p>
            <a:r>
              <a:rPr lang="es-CO" dirty="0">
                <a:latin typeface="Arial" panose="020B0604020202020204" pitchFamily="34" charset="0"/>
                <a:cs typeface="Arial" panose="020B0604020202020204" pitchFamily="34" charset="0"/>
              </a:rPr>
              <a:t>Un estudio demostró que el 99% de los sitios web analizados por </a:t>
            </a:r>
            <a:r>
              <a:rPr lang="es-CO" dirty="0" err="1">
                <a:latin typeface="Arial" panose="020B0604020202020204" pitchFamily="34" charset="0"/>
                <a:cs typeface="Arial" panose="020B0604020202020204" pitchFamily="34" charset="0"/>
              </a:rPr>
              <a:t>CMTracker</a:t>
            </a:r>
            <a:r>
              <a:rPr lang="es-CO" dirty="0">
                <a:latin typeface="Arial" panose="020B0604020202020204" pitchFamily="34" charset="0"/>
                <a:cs typeface="Arial" panose="020B0604020202020204" pitchFamily="34" charset="0"/>
              </a:rPr>
              <a:t> (Herramienta anti minera) durante el 2018 ya no usan código minero. Pero identificaron 8 scripts de </a:t>
            </a:r>
            <a:r>
              <a:rPr lang="es-CO" i="0" dirty="0">
                <a:effectLst/>
                <a:latin typeface="Arial" panose="020B0604020202020204" pitchFamily="34" charset="0"/>
                <a:cs typeface="Arial" panose="020B0604020202020204" pitchFamily="34" charset="0"/>
              </a:rPr>
              <a:t>Cryptojacking</a:t>
            </a:r>
            <a:r>
              <a:rPr lang="es-CO" dirty="0">
                <a:solidFill>
                  <a:srgbClr val="000000"/>
                </a:solidFill>
                <a:latin typeface="Arial" panose="020B0604020202020204" pitchFamily="34" charset="0"/>
                <a:cs typeface="Arial" panose="020B0604020202020204" pitchFamily="34" charset="0"/>
              </a:rPr>
              <a:t> </a:t>
            </a:r>
            <a:r>
              <a:rPr lang="es-CO" dirty="0">
                <a:latin typeface="Arial" panose="020B0604020202020204" pitchFamily="34" charset="0"/>
                <a:cs typeface="Arial" panose="020B0604020202020204" pitchFamily="34" charset="0"/>
              </a:rPr>
              <a:t>únicos, así como 632 sitios mineros. </a:t>
            </a:r>
            <a:r>
              <a:rPr lang="es-CO" b="1" dirty="0">
                <a:latin typeface="Arial" panose="020B0604020202020204" pitchFamily="34" charset="0"/>
                <a:cs typeface="Arial" panose="020B0604020202020204" pitchFamily="34" charset="0"/>
              </a:rPr>
              <a:t>El </a:t>
            </a:r>
            <a:r>
              <a:rPr lang="es-CO" b="1" i="0" dirty="0">
                <a:solidFill>
                  <a:srgbClr val="FFFF00"/>
                </a:solidFill>
                <a:effectLst/>
                <a:latin typeface="Arial" panose="020B0604020202020204" pitchFamily="34" charset="0"/>
                <a:cs typeface="Arial" panose="020B0604020202020204" pitchFamily="34" charset="0"/>
              </a:rPr>
              <a:t>Cryptojacking no murió, se ha vuelto más especializado.</a:t>
            </a:r>
            <a:endParaRPr lang="es-CO" b="1" dirty="0">
              <a:latin typeface="Arial" panose="020B0604020202020204" pitchFamily="34" charset="0"/>
              <a:cs typeface="Arial" panose="020B0604020202020204" pitchFamily="34" charset="0"/>
            </a:endParaRPr>
          </a:p>
          <a:p>
            <a:endParaRPr lang="es-CO" b="1" dirty="0">
              <a:latin typeface="Arial" panose="020B0604020202020204" pitchFamily="34" charset="0"/>
              <a:cs typeface="Arial" panose="020B0604020202020204" pitchFamily="34" charset="0"/>
            </a:endParaRPr>
          </a:p>
        </p:txBody>
      </p:sp>
      <p:pic>
        <p:nvPicPr>
          <p:cNvPr id="3076" name="Picture 4" descr="logo">
            <a:extLst>
              <a:ext uri="{FF2B5EF4-FFF2-40B4-BE49-F238E27FC236}">
                <a16:creationId xmlns:a16="http://schemas.microsoft.com/office/drawing/2014/main" id="{CFFF61DB-F454-42D0-8422-248BC5588E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515" y="4308475"/>
            <a:ext cx="20955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3AA261A5-BA21-48A5-88F7-10DDCDE0D23D}"/>
              </a:ext>
            </a:extLst>
          </p:cNvPr>
          <p:cNvPicPr>
            <a:picLocks noChangeAspect="1"/>
          </p:cNvPicPr>
          <p:nvPr/>
        </p:nvPicPr>
        <p:blipFill>
          <a:blip r:embed="rId5"/>
          <a:stretch>
            <a:fillRect/>
          </a:stretch>
        </p:blipFill>
        <p:spPr>
          <a:xfrm>
            <a:off x="659515" y="4953705"/>
            <a:ext cx="1752600" cy="476250"/>
          </a:xfrm>
          <a:prstGeom prst="rect">
            <a:avLst/>
          </a:prstGeom>
        </p:spPr>
      </p:pic>
      <p:pic>
        <p:nvPicPr>
          <p:cNvPr id="10" name="Imagen 9">
            <a:extLst>
              <a:ext uri="{FF2B5EF4-FFF2-40B4-BE49-F238E27FC236}">
                <a16:creationId xmlns:a16="http://schemas.microsoft.com/office/drawing/2014/main" id="{79D61502-ADA4-4FA2-870C-DAB7B04C33EA}"/>
              </a:ext>
            </a:extLst>
          </p:cNvPr>
          <p:cNvPicPr>
            <a:picLocks noChangeAspect="1"/>
          </p:cNvPicPr>
          <p:nvPr/>
        </p:nvPicPr>
        <p:blipFill>
          <a:blip r:embed="rId6"/>
          <a:stretch>
            <a:fillRect/>
          </a:stretch>
        </p:blipFill>
        <p:spPr>
          <a:xfrm>
            <a:off x="659515" y="5566155"/>
            <a:ext cx="1438275" cy="476250"/>
          </a:xfrm>
          <a:prstGeom prst="rect">
            <a:avLst/>
          </a:prstGeom>
        </p:spPr>
      </p:pic>
      <p:pic>
        <p:nvPicPr>
          <p:cNvPr id="3080" name="Picture 8" descr="Coinhive (@coinhive_com) | Twitter">
            <a:extLst>
              <a:ext uri="{FF2B5EF4-FFF2-40B4-BE49-F238E27FC236}">
                <a16:creationId xmlns:a16="http://schemas.microsoft.com/office/drawing/2014/main" id="{0A066D67-2F2D-4EF8-A701-C72E74E3A736}"/>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55273" y1="35352" x2="55273" y2="35352"/>
                        <a14:foregroundMark x1="55273" y1="35352" x2="55273" y2="35352"/>
                        <a14:foregroundMark x1="35156" y1="62695" x2="35156" y2="62695"/>
                        <a14:foregroundMark x1="35156" y1="62695" x2="35156" y2="62695"/>
                        <a14:foregroundMark x1="37109" y1="46289" x2="37109" y2="46289"/>
                        <a14:foregroundMark x1="37109" y1="46289" x2="37109" y2="46289"/>
                      </a14:backgroundRemoval>
                    </a14:imgEffect>
                  </a14:imgLayer>
                </a14:imgProps>
              </a:ext>
              <a:ext uri="{28A0092B-C50C-407E-A947-70E740481C1C}">
                <a14:useLocalDpi xmlns:a14="http://schemas.microsoft.com/office/drawing/2010/main" val="0"/>
              </a:ext>
            </a:extLst>
          </a:blip>
          <a:srcRect/>
          <a:stretch>
            <a:fillRect/>
          </a:stretch>
        </p:blipFill>
        <p:spPr bwMode="auto">
          <a:xfrm>
            <a:off x="2412115" y="1423804"/>
            <a:ext cx="394585" cy="394585"/>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75F2FF08-E69D-47AC-B985-1495934D5A97}"/>
              </a:ext>
            </a:extLst>
          </p:cNvPr>
          <p:cNvSpPr txBox="1"/>
          <p:nvPr/>
        </p:nvSpPr>
        <p:spPr>
          <a:xfrm>
            <a:off x="3901303" y="3714502"/>
            <a:ext cx="7693483" cy="646331"/>
          </a:xfrm>
          <a:prstGeom prst="rect">
            <a:avLst/>
          </a:prstGeom>
          <a:noFill/>
        </p:spPr>
        <p:txBody>
          <a:bodyPr wrap="square">
            <a:spAutoFit/>
          </a:bodyPr>
          <a:lstStyle/>
          <a:p>
            <a:r>
              <a:rPr lang="es-CO" sz="1200" b="0" i="0" dirty="0" err="1">
                <a:solidFill>
                  <a:srgbClr val="FFFF00"/>
                </a:solidFill>
                <a:effectLst/>
                <a:latin typeface="Grotesque" panose="020B0504020202020204" pitchFamily="34" charset="0"/>
              </a:rPr>
              <a:t>Varlioglu</a:t>
            </a:r>
            <a:r>
              <a:rPr lang="es-CO" sz="1200" b="0" i="0" dirty="0">
                <a:solidFill>
                  <a:srgbClr val="FFFF00"/>
                </a:solidFill>
                <a:effectLst/>
                <a:latin typeface="Grotesque" panose="020B0504020202020204" pitchFamily="34" charset="0"/>
              </a:rPr>
              <a:t>, S., </a:t>
            </a:r>
            <a:r>
              <a:rPr lang="es-CO" sz="1200" b="0" i="0" dirty="0" err="1">
                <a:solidFill>
                  <a:srgbClr val="FFFF00"/>
                </a:solidFill>
                <a:effectLst/>
                <a:latin typeface="Grotesque" panose="020B0504020202020204" pitchFamily="34" charset="0"/>
              </a:rPr>
              <a:t>Gonen</a:t>
            </a:r>
            <a:r>
              <a:rPr lang="es-CO" sz="1200" b="0" i="0" dirty="0">
                <a:solidFill>
                  <a:srgbClr val="FFFF00"/>
                </a:solidFill>
                <a:effectLst/>
                <a:latin typeface="Grotesque" panose="020B0504020202020204" pitchFamily="34" charset="0"/>
              </a:rPr>
              <a:t>, B., </a:t>
            </a:r>
            <a:r>
              <a:rPr lang="es-CO" sz="1200" b="0" i="0" dirty="0" err="1">
                <a:solidFill>
                  <a:srgbClr val="FFFF00"/>
                </a:solidFill>
                <a:effectLst/>
                <a:latin typeface="Grotesque" panose="020B0504020202020204" pitchFamily="34" charset="0"/>
              </a:rPr>
              <a:t>Ozer</a:t>
            </a:r>
            <a:r>
              <a:rPr lang="es-CO" sz="1200" b="0" i="0" dirty="0">
                <a:solidFill>
                  <a:srgbClr val="FFFF00"/>
                </a:solidFill>
                <a:effectLst/>
                <a:latin typeface="Grotesque" panose="020B0504020202020204" pitchFamily="34" charset="0"/>
              </a:rPr>
              <a:t>, M., y </a:t>
            </a:r>
            <a:r>
              <a:rPr lang="es-CO" sz="1200" b="0" i="0" dirty="0" err="1">
                <a:solidFill>
                  <a:srgbClr val="FFFF00"/>
                </a:solidFill>
                <a:effectLst/>
                <a:latin typeface="Grotesque" panose="020B0504020202020204" pitchFamily="34" charset="0"/>
              </a:rPr>
              <a:t>Bastug</a:t>
            </a:r>
            <a:r>
              <a:rPr lang="es-CO" sz="1200" b="0" i="0" dirty="0">
                <a:solidFill>
                  <a:srgbClr val="FFFF00"/>
                </a:solidFill>
                <a:effectLst/>
                <a:latin typeface="Grotesque" panose="020B0504020202020204" pitchFamily="34" charset="0"/>
              </a:rPr>
              <a:t>, M. (2020). </a:t>
            </a:r>
            <a:r>
              <a:rPr lang="es-CO" sz="1200" b="0" i="0" dirty="0" err="1">
                <a:solidFill>
                  <a:srgbClr val="FFFF00"/>
                </a:solidFill>
                <a:effectLst/>
                <a:latin typeface="Grotesque" panose="020B0504020202020204" pitchFamily="34" charset="0"/>
              </a:rPr>
              <a:t>Is</a:t>
            </a:r>
            <a:r>
              <a:rPr lang="es-CO" sz="1200" b="0" i="0" dirty="0">
                <a:solidFill>
                  <a:srgbClr val="FFFF00"/>
                </a:solidFill>
                <a:effectLst/>
                <a:latin typeface="Grotesque" panose="020B0504020202020204" pitchFamily="34" charset="0"/>
              </a:rPr>
              <a:t> cryptojacking </a:t>
            </a:r>
            <a:r>
              <a:rPr lang="es-CO" sz="1200" b="0" i="0" dirty="0" err="1">
                <a:solidFill>
                  <a:srgbClr val="FFFF00"/>
                </a:solidFill>
                <a:effectLst/>
                <a:latin typeface="Grotesque" panose="020B0504020202020204" pitchFamily="34" charset="0"/>
              </a:rPr>
              <a:t>dead</a:t>
            </a:r>
            <a:r>
              <a:rPr lang="es-CO" sz="1200" b="0" i="0" dirty="0">
                <a:solidFill>
                  <a:srgbClr val="FFFF00"/>
                </a:solidFill>
                <a:effectLst/>
                <a:latin typeface="Grotesque" panose="020B0504020202020204" pitchFamily="34" charset="0"/>
              </a:rPr>
              <a:t> after </a:t>
            </a:r>
            <a:r>
              <a:rPr lang="es-CO" sz="1200" b="0" i="0" dirty="0" err="1">
                <a:solidFill>
                  <a:srgbClr val="FFFF00"/>
                </a:solidFill>
                <a:effectLst/>
                <a:latin typeface="Grotesque" panose="020B0504020202020204" pitchFamily="34" charset="0"/>
              </a:rPr>
              <a:t>coinhi</a:t>
            </a:r>
            <a:r>
              <a:rPr lang="es-CO" sz="1200" b="0" i="0" dirty="0">
                <a:solidFill>
                  <a:srgbClr val="FFFF00"/>
                </a:solidFill>
                <a:effectLst/>
                <a:latin typeface="Grotesque" panose="020B0504020202020204" pitchFamily="34" charset="0"/>
              </a:rPr>
              <a:t>-ve </a:t>
            </a:r>
            <a:r>
              <a:rPr lang="es-CO" sz="1200" b="0" i="0" dirty="0" err="1">
                <a:solidFill>
                  <a:srgbClr val="FFFF00"/>
                </a:solidFill>
                <a:effectLst/>
                <a:latin typeface="Grotesque" panose="020B0504020202020204" pitchFamily="34" charset="0"/>
              </a:rPr>
              <a:t>shutdown</a:t>
            </a:r>
            <a:r>
              <a:rPr lang="es-CO" sz="1200" b="0" i="0" dirty="0">
                <a:solidFill>
                  <a:srgbClr val="FFFF00"/>
                </a:solidFill>
                <a:effectLst/>
                <a:latin typeface="Grotesque" panose="020B0504020202020204" pitchFamily="34" charset="0"/>
              </a:rPr>
              <a:t>? En2020 3rd </a:t>
            </a:r>
            <a:r>
              <a:rPr lang="es-CO" sz="1200" b="0" i="0" dirty="0" err="1">
                <a:solidFill>
                  <a:srgbClr val="FFFF00"/>
                </a:solidFill>
                <a:effectLst/>
                <a:latin typeface="Grotesque" panose="020B0504020202020204" pitchFamily="34" charset="0"/>
              </a:rPr>
              <a:t>international</a:t>
            </a:r>
            <a:r>
              <a:rPr lang="es-CO" sz="1200" b="0" i="0" dirty="0">
                <a:solidFill>
                  <a:srgbClr val="FFFF00"/>
                </a:solidFill>
                <a:effectLst/>
                <a:latin typeface="Grotesque" panose="020B0504020202020204" pitchFamily="34" charset="0"/>
              </a:rPr>
              <a:t> </a:t>
            </a:r>
            <a:r>
              <a:rPr lang="es-CO" sz="1200" b="0" i="0" dirty="0" err="1">
                <a:solidFill>
                  <a:srgbClr val="FFFF00"/>
                </a:solidFill>
                <a:effectLst/>
                <a:latin typeface="Grotesque" panose="020B0504020202020204" pitchFamily="34" charset="0"/>
              </a:rPr>
              <a:t>conference</a:t>
            </a:r>
            <a:r>
              <a:rPr lang="es-CO" sz="1200" b="0" i="0" dirty="0">
                <a:solidFill>
                  <a:srgbClr val="FFFF00"/>
                </a:solidFill>
                <a:effectLst/>
                <a:latin typeface="Grotesque" panose="020B0504020202020204" pitchFamily="34" charset="0"/>
              </a:rPr>
              <a:t> </a:t>
            </a:r>
            <a:r>
              <a:rPr lang="es-CO" sz="1200" b="0" i="0" dirty="0" err="1">
                <a:solidFill>
                  <a:srgbClr val="FFFF00"/>
                </a:solidFill>
                <a:effectLst/>
                <a:latin typeface="Grotesque" panose="020B0504020202020204" pitchFamily="34" charset="0"/>
              </a:rPr>
              <a:t>on</a:t>
            </a:r>
            <a:r>
              <a:rPr lang="es-CO" sz="1200" b="0" i="0" dirty="0">
                <a:solidFill>
                  <a:srgbClr val="FFFF00"/>
                </a:solidFill>
                <a:effectLst/>
                <a:latin typeface="Grotesque" panose="020B0504020202020204" pitchFamily="34" charset="0"/>
              </a:rPr>
              <a:t> </a:t>
            </a:r>
            <a:r>
              <a:rPr lang="es-CO" sz="1200" b="0" i="0" dirty="0" err="1">
                <a:solidFill>
                  <a:srgbClr val="FFFF00"/>
                </a:solidFill>
                <a:effectLst/>
                <a:latin typeface="Grotesque" panose="020B0504020202020204" pitchFamily="34" charset="0"/>
              </a:rPr>
              <a:t>information</a:t>
            </a:r>
            <a:r>
              <a:rPr lang="es-CO" sz="1200" b="0" i="0" dirty="0">
                <a:solidFill>
                  <a:srgbClr val="FFFF00"/>
                </a:solidFill>
                <a:effectLst/>
                <a:latin typeface="Grotesque" panose="020B0504020202020204" pitchFamily="34" charset="0"/>
              </a:rPr>
              <a:t> and </a:t>
            </a:r>
            <a:r>
              <a:rPr lang="es-CO" sz="1200" b="0" i="0" dirty="0" err="1">
                <a:solidFill>
                  <a:srgbClr val="FFFF00"/>
                </a:solidFill>
                <a:effectLst/>
                <a:latin typeface="Grotesque" panose="020B0504020202020204" pitchFamily="34" charset="0"/>
              </a:rPr>
              <a:t>computertechnologies</a:t>
            </a:r>
            <a:r>
              <a:rPr lang="es-CO" sz="1200" b="0" i="0" dirty="0">
                <a:solidFill>
                  <a:srgbClr val="FFFF00"/>
                </a:solidFill>
                <a:effectLst/>
                <a:latin typeface="Grotesque" panose="020B0504020202020204" pitchFamily="34" charset="0"/>
              </a:rPr>
              <a:t> (</a:t>
            </a:r>
            <a:r>
              <a:rPr lang="es-CO" sz="1200" b="0" i="0" dirty="0" err="1">
                <a:solidFill>
                  <a:srgbClr val="FFFF00"/>
                </a:solidFill>
                <a:effectLst/>
                <a:latin typeface="Grotesque" panose="020B0504020202020204" pitchFamily="34" charset="0"/>
              </a:rPr>
              <a:t>icict</a:t>
            </a:r>
            <a:r>
              <a:rPr lang="es-CO" sz="1200" b="0" i="0" dirty="0">
                <a:solidFill>
                  <a:srgbClr val="FFFF00"/>
                </a:solidFill>
                <a:effectLst/>
                <a:latin typeface="Grotesque" panose="020B0504020202020204" pitchFamily="34" charset="0"/>
              </a:rPr>
              <a:t>)(p. 385-389). </a:t>
            </a:r>
            <a:r>
              <a:rPr lang="es-CO" sz="1200" b="0" i="0" dirty="0" err="1">
                <a:solidFill>
                  <a:srgbClr val="FFFF00"/>
                </a:solidFill>
                <a:effectLst/>
                <a:latin typeface="Grotesque" panose="020B0504020202020204" pitchFamily="34" charset="0"/>
              </a:rPr>
              <a:t>doi</a:t>
            </a:r>
            <a:r>
              <a:rPr lang="es-CO" sz="1200" b="0" i="0" dirty="0">
                <a:solidFill>
                  <a:srgbClr val="FFFF00"/>
                </a:solidFill>
                <a:effectLst/>
                <a:latin typeface="Grotesque" panose="020B0504020202020204" pitchFamily="34" charset="0"/>
              </a:rPr>
              <a:t>: 10.1109/ICICT50521.2020.00068</a:t>
            </a:r>
            <a:endParaRPr lang="es-CO" sz="1200" dirty="0">
              <a:solidFill>
                <a:srgbClr val="FFFF00"/>
              </a:solidFill>
              <a:latin typeface="Grotesque" panose="020B0504020202020204" pitchFamily="34" charset="0"/>
            </a:endParaRPr>
          </a:p>
        </p:txBody>
      </p:sp>
    </p:spTree>
    <p:extLst>
      <p:ext uri="{BB962C8B-B14F-4D97-AF65-F5344CB8AC3E}">
        <p14:creationId xmlns:p14="http://schemas.microsoft.com/office/powerpoint/2010/main" val="2826647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FADA489-BFFD-4566-B633-1EF26F6DDF4E}"/>
              </a:ext>
            </a:extLst>
          </p:cNvPr>
          <p:cNvSpPr>
            <a:spLocks noGrp="1"/>
          </p:cNvSpPr>
          <p:nvPr>
            <p:ph type="sldNum" sz="quarter" idx="12"/>
          </p:nvPr>
        </p:nvSpPr>
        <p:spPr/>
        <p:txBody>
          <a:bodyPr/>
          <a:lstStyle/>
          <a:p>
            <a:fld id="{686F1EC4-E6AC-4C4E-87EF-1D1F5F80E684}" type="slidenum">
              <a:rPr lang="es-CO" smtClean="0"/>
              <a:t>9</a:t>
            </a:fld>
            <a:endParaRPr lang="es-CO"/>
          </a:p>
        </p:txBody>
      </p:sp>
      <p:sp>
        <p:nvSpPr>
          <p:cNvPr id="3" name="CuadroTexto 2">
            <a:extLst>
              <a:ext uri="{FF2B5EF4-FFF2-40B4-BE49-F238E27FC236}">
                <a16:creationId xmlns:a16="http://schemas.microsoft.com/office/drawing/2014/main" id="{C0691EE9-DAF2-4DD5-9262-E692590064BA}"/>
              </a:ext>
            </a:extLst>
          </p:cNvPr>
          <p:cNvSpPr txBox="1"/>
          <p:nvPr/>
        </p:nvSpPr>
        <p:spPr>
          <a:xfrm>
            <a:off x="775946" y="1507304"/>
            <a:ext cx="9738066" cy="4427879"/>
          </a:xfrm>
          <a:prstGeom prst="rect">
            <a:avLst/>
          </a:prstGeom>
          <a:noFill/>
        </p:spPr>
        <p:txBody>
          <a:bodyPr wrap="square" rtlCol="0">
            <a:spAutoFit/>
          </a:bodyPr>
          <a:lstStyle/>
          <a:p>
            <a:pPr marL="514350" indent="-514350">
              <a:lnSpc>
                <a:spcPct val="150000"/>
              </a:lnSpc>
              <a:buAutoNum type="arabicPeriod"/>
            </a:pPr>
            <a:r>
              <a:rPr lang="es-CO" sz="3000" b="1" dirty="0">
                <a:latin typeface="Grotesque" panose="020B0504020202020204" pitchFamily="34" charset="0"/>
              </a:rPr>
              <a:t>Multiplataforma</a:t>
            </a:r>
          </a:p>
          <a:p>
            <a:pPr marL="514350" indent="-514350">
              <a:lnSpc>
                <a:spcPct val="150000"/>
              </a:lnSpc>
              <a:buAutoNum type="arabicPeriod"/>
            </a:pPr>
            <a:r>
              <a:rPr lang="es-CO" sz="3000" b="1" dirty="0">
                <a:latin typeface="Grotesque" panose="020B0504020202020204" pitchFamily="34" charset="0"/>
              </a:rPr>
              <a:t>Complejo su detección</a:t>
            </a:r>
          </a:p>
          <a:p>
            <a:pPr marL="514350" indent="-514350">
              <a:lnSpc>
                <a:spcPct val="150000"/>
              </a:lnSpc>
              <a:buAutoNum type="arabicPeriod"/>
            </a:pPr>
            <a:r>
              <a:rPr lang="es-CO" sz="3000" b="1" dirty="0">
                <a:latin typeface="Grotesque" panose="020B0504020202020204" pitchFamily="34" charset="0"/>
              </a:rPr>
              <a:t>Se aprovecha de procesos benignos</a:t>
            </a:r>
          </a:p>
          <a:p>
            <a:pPr marL="514350" indent="-514350">
              <a:lnSpc>
                <a:spcPct val="150000"/>
              </a:lnSpc>
              <a:buAutoNum type="arabicPeriod"/>
            </a:pPr>
            <a:r>
              <a:rPr lang="es-CO" sz="2000" dirty="0">
                <a:latin typeface="Grotesque" panose="020B0504020202020204" pitchFamily="34" charset="0"/>
              </a:rPr>
              <a:t>Crecimiento de las redes</a:t>
            </a:r>
          </a:p>
          <a:p>
            <a:pPr marL="514350" indent="-514350">
              <a:lnSpc>
                <a:spcPct val="150000"/>
              </a:lnSpc>
              <a:buFontTx/>
              <a:buAutoNum type="arabicPeriod"/>
            </a:pPr>
            <a:r>
              <a:rPr lang="es-CO" sz="2000" b="1" dirty="0">
                <a:latin typeface="Grotesque" panose="020B0504020202020204" pitchFamily="34" charset="0"/>
              </a:rPr>
              <a:t>Es robusto ante métodos de detección </a:t>
            </a:r>
            <a:endParaRPr lang="es-CO" sz="2000" dirty="0">
              <a:latin typeface="Grotesque" panose="020B0504020202020204" pitchFamily="34" charset="0"/>
            </a:endParaRPr>
          </a:p>
          <a:p>
            <a:pPr marL="514350" indent="-514350">
              <a:lnSpc>
                <a:spcPct val="150000"/>
              </a:lnSpc>
              <a:buAutoNum type="arabicPeriod"/>
            </a:pPr>
            <a:r>
              <a:rPr lang="es-CO" sz="2000" dirty="0">
                <a:latin typeface="Grotesque" panose="020B0504020202020204" pitchFamily="34" charset="0"/>
              </a:rPr>
              <a:t>Complejidad para ser trazable</a:t>
            </a:r>
          </a:p>
          <a:p>
            <a:pPr marL="514350" indent="-514350">
              <a:lnSpc>
                <a:spcPct val="150000"/>
              </a:lnSpc>
              <a:buAutoNum type="arabicPeriod"/>
            </a:pPr>
            <a:r>
              <a:rPr lang="es-CO" sz="2000" dirty="0">
                <a:latin typeface="Grotesque" panose="020B0504020202020204" pitchFamily="34" charset="0"/>
              </a:rPr>
              <a:t>Variedad de criptomonedas</a:t>
            </a:r>
          </a:p>
          <a:p>
            <a:pPr marL="514350" indent="-514350">
              <a:lnSpc>
                <a:spcPct val="150000"/>
              </a:lnSpc>
              <a:buAutoNum type="arabicPeriod"/>
            </a:pPr>
            <a:r>
              <a:rPr lang="es-CO" sz="2000" dirty="0">
                <a:latin typeface="Grotesque" panose="020B0504020202020204" pitchFamily="34" charset="0"/>
              </a:rPr>
              <a:t>Variedad en los vectores de ataques </a:t>
            </a:r>
          </a:p>
        </p:txBody>
      </p:sp>
      <p:sp>
        <p:nvSpPr>
          <p:cNvPr id="4" name="CuadroTexto 3">
            <a:extLst>
              <a:ext uri="{FF2B5EF4-FFF2-40B4-BE49-F238E27FC236}">
                <a16:creationId xmlns:a16="http://schemas.microsoft.com/office/drawing/2014/main" id="{394CB497-BCC3-408F-A89F-AE2FF00EBCE8}"/>
              </a:ext>
            </a:extLst>
          </p:cNvPr>
          <p:cNvSpPr txBox="1"/>
          <p:nvPr/>
        </p:nvSpPr>
        <p:spPr>
          <a:xfrm>
            <a:off x="485838" y="532578"/>
            <a:ext cx="3935758" cy="707886"/>
          </a:xfrm>
          <a:prstGeom prst="rect">
            <a:avLst/>
          </a:prstGeom>
          <a:noFill/>
        </p:spPr>
        <p:txBody>
          <a:bodyPr wrap="square" rtlCol="0">
            <a:spAutoFit/>
          </a:bodyPr>
          <a:lstStyle/>
          <a:p>
            <a:pPr algn="ctr"/>
            <a:r>
              <a:rPr lang="es-CO" sz="4000" b="1" dirty="0">
                <a:solidFill>
                  <a:srgbClr val="FFFF00"/>
                </a:solidFill>
                <a:latin typeface="Grotesque" panose="020B0504020202020204" pitchFamily="34" charset="0"/>
              </a:rPr>
              <a:t>Antecedentes</a:t>
            </a:r>
          </a:p>
        </p:txBody>
      </p:sp>
    </p:spTree>
    <p:extLst>
      <p:ext uri="{BB962C8B-B14F-4D97-AF65-F5344CB8AC3E}">
        <p14:creationId xmlns:p14="http://schemas.microsoft.com/office/powerpoint/2010/main" val="32242626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lla">
  <a:themeElements>
    <a:clrScheme name="Malla">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alla">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lla">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TotalTime>
  <Words>4059</Words>
  <Application>Microsoft Office PowerPoint</Application>
  <PresentationFormat>Panorámica</PresentationFormat>
  <Paragraphs>598</Paragraphs>
  <Slides>53</Slides>
  <Notes>41</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53</vt:i4>
      </vt:variant>
    </vt:vector>
  </HeadingPairs>
  <TitlesOfParts>
    <vt:vector size="63" baseType="lpstr">
      <vt:lpstr>Arial</vt:lpstr>
      <vt:lpstr>Arial</vt:lpstr>
      <vt:lpstr>Calibri</vt:lpstr>
      <vt:lpstr>Century Gothic</vt:lpstr>
      <vt:lpstr>Courier New</vt:lpstr>
      <vt:lpstr>Grotesque</vt:lpstr>
      <vt:lpstr>Inter</vt:lpstr>
      <vt:lpstr>Roboto</vt:lpstr>
      <vt:lpstr>Tahoma</vt:lpstr>
      <vt:lpstr>Malla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Steven Bernal Tovar</dc:creator>
  <cp:lastModifiedBy>Steven Bernal Tovar</cp:lastModifiedBy>
  <cp:revision>8</cp:revision>
  <dcterms:created xsi:type="dcterms:W3CDTF">2021-01-21T03:34:45Z</dcterms:created>
  <dcterms:modified xsi:type="dcterms:W3CDTF">2021-01-21T19:17:00Z</dcterms:modified>
</cp:coreProperties>
</file>